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4"/>
  </p:notesMasterIdLst>
  <p:handoutMasterIdLst>
    <p:handoutMasterId r:id="rId25"/>
  </p:handoutMasterIdLst>
  <p:sldIdLst>
    <p:sldId id="292" r:id="rId5"/>
    <p:sldId id="295" r:id="rId6"/>
    <p:sldId id="306" r:id="rId7"/>
    <p:sldId id="309" r:id="rId8"/>
    <p:sldId id="307" r:id="rId9"/>
    <p:sldId id="291" r:id="rId10"/>
    <p:sldId id="296" r:id="rId11"/>
    <p:sldId id="256" r:id="rId12"/>
    <p:sldId id="257" r:id="rId13"/>
    <p:sldId id="258" r:id="rId14"/>
    <p:sldId id="298" r:id="rId15"/>
    <p:sldId id="300" r:id="rId16"/>
    <p:sldId id="301" r:id="rId17"/>
    <p:sldId id="303" r:id="rId18"/>
    <p:sldId id="304" r:id="rId19"/>
    <p:sldId id="302" r:id="rId20"/>
    <p:sldId id="308" r:id="rId21"/>
    <p:sldId id="305" r:id="rId22"/>
    <p:sldId id="293" r:id="rId2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130"/>
    <a:srgbClr val="BE551A"/>
    <a:srgbClr val="2E3D92"/>
    <a:srgbClr val="F3703A"/>
    <a:srgbClr val="FBFCFC"/>
    <a:srgbClr val="FFFFFF"/>
    <a:srgbClr val="F5F5F5"/>
    <a:srgbClr val="FBFBFB"/>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19" autoAdjust="0"/>
  </p:normalViewPr>
  <p:slideViewPr>
    <p:cSldViewPr snapToGrid="0">
      <p:cViewPr varScale="1">
        <p:scale>
          <a:sx n="105" d="100"/>
          <a:sy n="105" d="100"/>
        </p:scale>
        <p:origin x="728" y="192"/>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E5B02-676A-0043-8AF6-F799DA58F6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6DF3C3EE-2762-2943-BB96-524CD7DFB393}">
      <dgm:prSet custT="1"/>
      <dgm:spPr/>
      <dgm:t>
        <a:bodyPr/>
        <a:lstStyle/>
        <a:p>
          <a:r>
            <a:rPr lang="it-IT" sz="2400" dirty="0" err="1">
              <a:latin typeface="Candara" panose="020E0502030303020204" pitchFamily="34" charset="0"/>
            </a:rPr>
            <a:t>Primary</a:t>
          </a:r>
          <a:r>
            <a:rPr lang="it-IT" sz="2400" dirty="0">
              <a:latin typeface="Candara" panose="020E0502030303020204" pitchFamily="34" charset="0"/>
            </a:rPr>
            <a:t> </a:t>
          </a:r>
          <a:r>
            <a:rPr lang="it-IT" sz="2400" dirty="0" err="1">
              <a:latin typeface="Candara" panose="020E0502030303020204" pitchFamily="34" charset="0"/>
            </a:rPr>
            <a:t>outcome</a:t>
          </a:r>
          <a:r>
            <a:rPr lang="it-IT" sz="2400" dirty="0">
              <a:latin typeface="Candara" panose="020E0502030303020204" pitchFamily="34" charset="0"/>
            </a:rPr>
            <a:t>: </a:t>
          </a:r>
        </a:p>
        <a:p>
          <a:r>
            <a:rPr lang="it-IT" sz="2400" dirty="0">
              <a:latin typeface="Candara" panose="020E0502030303020204" pitchFamily="34" charset="0"/>
            </a:rPr>
            <a:t>25 % TWL a 5 anni.</a:t>
          </a:r>
        </a:p>
      </dgm:t>
    </dgm:pt>
    <dgm:pt modelId="{9D89EBB7-2147-2141-9C63-29581F90D75D}" type="parTrans" cxnId="{EA7F0F25-CE64-324C-B1B6-CC2A8606C082}">
      <dgm:prSet/>
      <dgm:spPr/>
      <dgm:t>
        <a:bodyPr/>
        <a:lstStyle/>
        <a:p>
          <a:endParaRPr lang="it-IT"/>
        </a:p>
      </dgm:t>
    </dgm:pt>
    <dgm:pt modelId="{374A41AC-4940-B843-AB22-C9E5CA602C25}" type="sibTrans" cxnId="{EA7F0F25-CE64-324C-B1B6-CC2A8606C082}">
      <dgm:prSet/>
      <dgm:spPr/>
      <dgm:t>
        <a:bodyPr/>
        <a:lstStyle/>
        <a:p>
          <a:endParaRPr lang="it-IT"/>
        </a:p>
      </dgm:t>
    </dgm:pt>
    <dgm:pt modelId="{8EA155EB-5974-E04F-B2D9-4C60369CCE6E}">
      <dgm:prSet custT="1"/>
      <dgm:spPr/>
      <dgm:t>
        <a:bodyPr/>
        <a:lstStyle/>
        <a:p>
          <a:r>
            <a:rPr lang="it-IT" sz="2400" dirty="0" err="1">
              <a:latin typeface="Candara" panose="020E0502030303020204" pitchFamily="34" charset="0"/>
            </a:rPr>
            <a:t>Secondary</a:t>
          </a:r>
          <a:r>
            <a:rPr lang="it-IT" sz="2400" dirty="0">
              <a:latin typeface="Candara" panose="020E0502030303020204" pitchFamily="34" charset="0"/>
            </a:rPr>
            <a:t> </a:t>
          </a:r>
          <a:r>
            <a:rPr lang="it-IT" sz="2400" dirty="0" err="1">
              <a:latin typeface="Candara" panose="020E0502030303020204" pitchFamily="34" charset="0"/>
            </a:rPr>
            <a:t>outcomes</a:t>
          </a:r>
          <a:r>
            <a:rPr lang="it-IT" sz="2400" dirty="0">
              <a:latin typeface="Candara" panose="020E0502030303020204" pitchFamily="34" charset="0"/>
            </a:rPr>
            <a:t>: </a:t>
          </a:r>
        </a:p>
        <a:p>
          <a:r>
            <a:rPr lang="it-IT" sz="2400" dirty="0">
              <a:latin typeface="Candara" panose="020E0502030303020204" pitchFamily="34" charset="0"/>
            </a:rPr>
            <a:t>%EWL, 𝜟BMI, miglioramento delle comorbilità.</a:t>
          </a:r>
        </a:p>
      </dgm:t>
    </dgm:pt>
    <dgm:pt modelId="{0DA25679-88AE-054A-973F-5BDEEBC3EE3F}" type="parTrans" cxnId="{B6E91102-0A15-6F49-86DC-0DCF0436456C}">
      <dgm:prSet/>
      <dgm:spPr/>
      <dgm:t>
        <a:bodyPr/>
        <a:lstStyle/>
        <a:p>
          <a:endParaRPr lang="it-IT"/>
        </a:p>
      </dgm:t>
    </dgm:pt>
    <dgm:pt modelId="{46BEAED9-2346-5D40-9405-84C561B011BA}" type="sibTrans" cxnId="{B6E91102-0A15-6F49-86DC-0DCF0436456C}">
      <dgm:prSet/>
      <dgm:spPr/>
      <dgm:t>
        <a:bodyPr/>
        <a:lstStyle/>
        <a:p>
          <a:endParaRPr lang="it-IT"/>
        </a:p>
      </dgm:t>
    </dgm:pt>
    <dgm:pt modelId="{B96C0EA6-9F61-884B-9FBD-F268FB00E5BD}">
      <dgm:prSet custT="1"/>
      <dgm:spPr/>
      <dgm:t>
        <a:bodyPr/>
        <a:lstStyle/>
        <a:p>
          <a:r>
            <a:rPr lang="it-IT" sz="2400" dirty="0" err="1">
              <a:latin typeface="Candara" panose="020E0502030303020204" pitchFamily="34" charset="0"/>
            </a:rPr>
            <a:t>Postoperative</a:t>
          </a:r>
          <a:r>
            <a:rPr lang="it-IT" sz="2400" dirty="0">
              <a:latin typeface="Candara" panose="020E0502030303020204" pitchFamily="34" charset="0"/>
            </a:rPr>
            <a:t> </a:t>
          </a:r>
          <a:r>
            <a:rPr lang="it-IT" sz="2400" dirty="0" err="1">
              <a:latin typeface="Candara" panose="020E0502030303020204" pitchFamily="34" charset="0"/>
            </a:rPr>
            <a:t>complications</a:t>
          </a:r>
          <a:r>
            <a:rPr lang="it-IT" sz="2400" dirty="0">
              <a:latin typeface="Candara" panose="020E0502030303020204" pitchFamily="34" charset="0"/>
            </a:rPr>
            <a:t> (CDS) entro 30 gg dalla chirurgia.</a:t>
          </a:r>
        </a:p>
      </dgm:t>
    </dgm:pt>
    <dgm:pt modelId="{2E1FBD2B-516A-DD4C-BC06-47E812D94D4D}" type="parTrans" cxnId="{DCD7C6AA-FE28-DC44-AB43-5BE1DA6B526B}">
      <dgm:prSet/>
      <dgm:spPr/>
      <dgm:t>
        <a:bodyPr/>
        <a:lstStyle/>
        <a:p>
          <a:endParaRPr lang="it-IT"/>
        </a:p>
      </dgm:t>
    </dgm:pt>
    <dgm:pt modelId="{5A72A39D-4B26-5F4D-A716-CB91E6EF7D78}" type="sibTrans" cxnId="{DCD7C6AA-FE28-DC44-AB43-5BE1DA6B526B}">
      <dgm:prSet/>
      <dgm:spPr/>
      <dgm:t>
        <a:bodyPr/>
        <a:lstStyle/>
        <a:p>
          <a:endParaRPr lang="it-IT"/>
        </a:p>
      </dgm:t>
    </dgm:pt>
    <dgm:pt modelId="{590EB50D-EC88-6C40-BEEB-7B66EEBFF481}" type="pres">
      <dgm:prSet presAssocID="{1B6E5B02-676A-0043-8AF6-F799DA58F643}" presName="Name0" presStyleCnt="0">
        <dgm:presLayoutVars>
          <dgm:chPref val="3"/>
          <dgm:dir/>
          <dgm:animLvl val="lvl"/>
          <dgm:resizeHandles/>
        </dgm:presLayoutVars>
      </dgm:prSet>
      <dgm:spPr/>
    </dgm:pt>
    <dgm:pt modelId="{8695FFC5-3106-BF4A-BEAB-889BEA68E5F6}" type="pres">
      <dgm:prSet presAssocID="{6DF3C3EE-2762-2943-BB96-524CD7DFB393}" presName="horFlow" presStyleCnt="0"/>
      <dgm:spPr/>
    </dgm:pt>
    <dgm:pt modelId="{0FC5783E-D36F-8D47-BBFB-DBE4A18656F3}" type="pres">
      <dgm:prSet presAssocID="{6DF3C3EE-2762-2943-BB96-524CD7DFB393}" presName="bigChev" presStyleLbl="node1" presStyleIdx="0" presStyleCnt="3"/>
      <dgm:spPr/>
    </dgm:pt>
    <dgm:pt modelId="{EA53B183-4FF4-1047-B3B9-5F20C6D77795}" type="pres">
      <dgm:prSet presAssocID="{6DF3C3EE-2762-2943-BB96-524CD7DFB393}" presName="vSp" presStyleCnt="0"/>
      <dgm:spPr/>
    </dgm:pt>
    <dgm:pt modelId="{E70512AF-6DC3-8C4E-9BE6-DBA9AE0936CD}" type="pres">
      <dgm:prSet presAssocID="{8EA155EB-5974-E04F-B2D9-4C60369CCE6E}" presName="horFlow" presStyleCnt="0"/>
      <dgm:spPr/>
    </dgm:pt>
    <dgm:pt modelId="{759862DD-8670-F54B-8DAD-5CA4DA24E109}" type="pres">
      <dgm:prSet presAssocID="{8EA155EB-5974-E04F-B2D9-4C60369CCE6E}" presName="bigChev" presStyleLbl="node1" presStyleIdx="1" presStyleCnt="3"/>
      <dgm:spPr/>
    </dgm:pt>
    <dgm:pt modelId="{2C1EFF4B-2A82-E840-A5A2-FF930DD20343}" type="pres">
      <dgm:prSet presAssocID="{8EA155EB-5974-E04F-B2D9-4C60369CCE6E}" presName="vSp" presStyleCnt="0"/>
      <dgm:spPr/>
    </dgm:pt>
    <dgm:pt modelId="{484C44E9-6936-374A-917D-004FA471D31D}" type="pres">
      <dgm:prSet presAssocID="{B96C0EA6-9F61-884B-9FBD-F268FB00E5BD}" presName="horFlow" presStyleCnt="0"/>
      <dgm:spPr/>
    </dgm:pt>
    <dgm:pt modelId="{65EBC8FE-EC03-A246-A43F-C9FC9904B26E}" type="pres">
      <dgm:prSet presAssocID="{B96C0EA6-9F61-884B-9FBD-F268FB00E5BD}" presName="bigChev" presStyleLbl="node1" presStyleIdx="2" presStyleCnt="3"/>
      <dgm:spPr/>
    </dgm:pt>
  </dgm:ptLst>
  <dgm:cxnLst>
    <dgm:cxn modelId="{B6E91102-0A15-6F49-86DC-0DCF0436456C}" srcId="{1B6E5B02-676A-0043-8AF6-F799DA58F643}" destId="{8EA155EB-5974-E04F-B2D9-4C60369CCE6E}" srcOrd="1" destOrd="0" parTransId="{0DA25679-88AE-054A-973F-5BDEEBC3EE3F}" sibTransId="{46BEAED9-2346-5D40-9405-84C561B011BA}"/>
    <dgm:cxn modelId="{EA7F0F25-CE64-324C-B1B6-CC2A8606C082}" srcId="{1B6E5B02-676A-0043-8AF6-F799DA58F643}" destId="{6DF3C3EE-2762-2943-BB96-524CD7DFB393}" srcOrd="0" destOrd="0" parTransId="{9D89EBB7-2147-2141-9C63-29581F90D75D}" sibTransId="{374A41AC-4940-B843-AB22-C9E5CA602C25}"/>
    <dgm:cxn modelId="{2A0E6537-405B-934B-A5E9-59356E2B9D3E}" type="presOf" srcId="{B96C0EA6-9F61-884B-9FBD-F268FB00E5BD}" destId="{65EBC8FE-EC03-A246-A43F-C9FC9904B26E}" srcOrd="0" destOrd="0" presId="urn:microsoft.com/office/officeart/2005/8/layout/lProcess3"/>
    <dgm:cxn modelId="{C5AFFA37-4B90-494A-8F9E-85452CC9C5B0}" type="presOf" srcId="{1B6E5B02-676A-0043-8AF6-F799DA58F643}" destId="{590EB50D-EC88-6C40-BEEB-7B66EEBFF481}" srcOrd="0" destOrd="0" presId="urn:microsoft.com/office/officeart/2005/8/layout/lProcess3"/>
    <dgm:cxn modelId="{AD90BA6D-35B7-5841-8898-82AD51E18585}" type="presOf" srcId="{8EA155EB-5974-E04F-B2D9-4C60369CCE6E}" destId="{759862DD-8670-F54B-8DAD-5CA4DA24E109}" srcOrd="0" destOrd="0" presId="urn:microsoft.com/office/officeart/2005/8/layout/lProcess3"/>
    <dgm:cxn modelId="{9C9F7CA7-AE1F-3947-A6FD-52D0C9EB166F}" type="presOf" srcId="{6DF3C3EE-2762-2943-BB96-524CD7DFB393}" destId="{0FC5783E-D36F-8D47-BBFB-DBE4A18656F3}" srcOrd="0" destOrd="0" presId="urn:microsoft.com/office/officeart/2005/8/layout/lProcess3"/>
    <dgm:cxn modelId="{DCD7C6AA-FE28-DC44-AB43-5BE1DA6B526B}" srcId="{1B6E5B02-676A-0043-8AF6-F799DA58F643}" destId="{B96C0EA6-9F61-884B-9FBD-F268FB00E5BD}" srcOrd="2" destOrd="0" parTransId="{2E1FBD2B-516A-DD4C-BC06-47E812D94D4D}" sibTransId="{5A72A39D-4B26-5F4D-A716-CB91E6EF7D78}"/>
    <dgm:cxn modelId="{21ECB030-08A0-3A42-9877-B2DFA656A38E}" type="presParOf" srcId="{590EB50D-EC88-6C40-BEEB-7B66EEBFF481}" destId="{8695FFC5-3106-BF4A-BEAB-889BEA68E5F6}" srcOrd="0" destOrd="0" presId="urn:microsoft.com/office/officeart/2005/8/layout/lProcess3"/>
    <dgm:cxn modelId="{A43C7C60-0F49-7C41-A63F-C68128722266}" type="presParOf" srcId="{8695FFC5-3106-BF4A-BEAB-889BEA68E5F6}" destId="{0FC5783E-D36F-8D47-BBFB-DBE4A18656F3}" srcOrd="0" destOrd="0" presId="urn:microsoft.com/office/officeart/2005/8/layout/lProcess3"/>
    <dgm:cxn modelId="{EAAEBC76-3952-5447-841C-D10FFA342196}" type="presParOf" srcId="{590EB50D-EC88-6C40-BEEB-7B66EEBFF481}" destId="{EA53B183-4FF4-1047-B3B9-5F20C6D77795}" srcOrd="1" destOrd="0" presId="urn:microsoft.com/office/officeart/2005/8/layout/lProcess3"/>
    <dgm:cxn modelId="{C822F5AD-6AD4-E44C-A659-098C20CA9327}" type="presParOf" srcId="{590EB50D-EC88-6C40-BEEB-7B66EEBFF481}" destId="{E70512AF-6DC3-8C4E-9BE6-DBA9AE0936CD}" srcOrd="2" destOrd="0" presId="urn:microsoft.com/office/officeart/2005/8/layout/lProcess3"/>
    <dgm:cxn modelId="{F65952F4-AE2D-3543-ADFC-4E6498253C0E}" type="presParOf" srcId="{E70512AF-6DC3-8C4E-9BE6-DBA9AE0936CD}" destId="{759862DD-8670-F54B-8DAD-5CA4DA24E109}" srcOrd="0" destOrd="0" presId="urn:microsoft.com/office/officeart/2005/8/layout/lProcess3"/>
    <dgm:cxn modelId="{D479FC4B-6889-EB4C-AA3E-A6DC5CE9FCE6}" type="presParOf" srcId="{590EB50D-EC88-6C40-BEEB-7B66EEBFF481}" destId="{2C1EFF4B-2A82-E840-A5A2-FF930DD20343}" srcOrd="3" destOrd="0" presId="urn:microsoft.com/office/officeart/2005/8/layout/lProcess3"/>
    <dgm:cxn modelId="{E0542AD0-CED8-B043-88F9-0509D014F461}" type="presParOf" srcId="{590EB50D-EC88-6C40-BEEB-7B66EEBFF481}" destId="{484C44E9-6936-374A-917D-004FA471D31D}" srcOrd="4" destOrd="0" presId="urn:microsoft.com/office/officeart/2005/8/layout/lProcess3"/>
    <dgm:cxn modelId="{8E398726-7230-FF4D-BF08-51F9866AA825}" type="presParOf" srcId="{484C44E9-6936-374A-917D-004FA471D31D}" destId="{65EBC8FE-EC03-A246-A43F-C9FC9904B26E}"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17FC0-A49E-4C4C-AA3C-E0DB345F5A7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it-IT"/>
        </a:p>
      </dgm:t>
    </dgm:pt>
    <dgm:pt modelId="{400677E2-8163-B349-A388-4C366A22F05D}">
      <dgm:prSet custT="1"/>
      <dgm:spPr/>
      <dgm:t>
        <a:bodyPr/>
        <a:lstStyle/>
        <a:p>
          <a:r>
            <a:rPr lang="it-IT" sz="2400" dirty="0" err="1">
              <a:latin typeface="Candara" panose="020E0502030303020204" pitchFamily="34" charset="0"/>
            </a:rPr>
            <a:t>Excess</a:t>
          </a:r>
          <a:r>
            <a:rPr lang="it-IT" sz="2400" dirty="0">
              <a:latin typeface="Candara" panose="020E0502030303020204" pitchFamily="34" charset="0"/>
            </a:rPr>
            <a:t> weight </a:t>
          </a:r>
          <a:r>
            <a:rPr lang="it-IT" sz="2400" dirty="0" err="1">
              <a:latin typeface="Candara" panose="020E0502030303020204" pitchFamily="34" charset="0"/>
            </a:rPr>
            <a:t>loss</a:t>
          </a:r>
          <a:r>
            <a:rPr lang="it-IT" sz="2400" dirty="0">
              <a:latin typeface="Candara" panose="020E0502030303020204" pitchFamily="34" charset="0"/>
            </a:rPr>
            <a:t> (EWL)</a:t>
          </a:r>
        </a:p>
      </dgm:t>
    </dgm:pt>
    <dgm:pt modelId="{D035D604-564B-9448-8525-81D8C4456AE0}" type="parTrans" cxnId="{69E66A9B-60DC-8E4E-9B6A-48DF29BD15E6}">
      <dgm:prSet/>
      <dgm:spPr/>
      <dgm:t>
        <a:bodyPr/>
        <a:lstStyle/>
        <a:p>
          <a:endParaRPr lang="it-IT"/>
        </a:p>
      </dgm:t>
    </dgm:pt>
    <dgm:pt modelId="{D3112B3A-987D-4A4D-9455-78E2DC36EE94}" type="sibTrans" cxnId="{69E66A9B-60DC-8E4E-9B6A-48DF29BD15E6}">
      <dgm:prSet/>
      <dgm:spPr/>
      <dgm:t>
        <a:bodyPr/>
        <a:lstStyle/>
        <a:p>
          <a:endParaRPr lang="it-IT"/>
        </a:p>
      </dgm:t>
    </dgm:pt>
    <dgm:pt modelId="{306FB1D0-6E6B-E74D-A3C0-D55EF2AF6E70}">
      <dgm:prSet custT="1"/>
      <dgm:spPr/>
      <dgm:t>
        <a:bodyPr/>
        <a:lstStyle/>
        <a:p>
          <a:r>
            <a:rPr lang="it-IT" sz="2400" dirty="0">
              <a:latin typeface="Candara" panose="020E0502030303020204" pitchFamily="34" charset="0"/>
            </a:rPr>
            <a:t>𝜟 BMI  </a:t>
          </a:r>
        </a:p>
      </dgm:t>
    </dgm:pt>
    <dgm:pt modelId="{FFCBD542-E0F0-FD49-A303-7B3FAC223D59}" type="parTrans" cxnId="{D2389AE6-0534-E945-BBE2-FD85CB8A4784}">
      <dgm:prSet/>
      <dgm:spPr/>
      <dgm:t>
        <a:bodyPr/>
        <a:lstStyle/>
        <a:p>
          <a:endParaRPr lang="it-IT"/>
        </a:p>
      </dgm:t>
    </dgm:pt>
    <dgm:pt modelId="{6767E4BA-9A5E-E94E-A9FC-7F058A9CF795}" type="sibTrans" cxnId="{D2389AE6-0534-E945-BBE2-FD85CB8A4784}">
      <dgm:prSet/>
      <dgm:spPr/>
      <dgm:t>
        <a:bodyPr/>
        <a:lstStyle/>
        <a:p>
          <a:endParaRPr lang="it-IT"/>
        </a:p>
      </dgm:t>
    </dgm:pt>
    <dgm:pt modelId="{D6DF1E53-237A-4C4C-9B8A-BA99E9BD0777}">
      <dgm:prSet custT="1"/>
      <dgm:spPr/>
      <dgm:t>
        <a:bodyPr/>
        <a:lstStyle/>
        <a:p>
          <a:r>
            <a:rPr lang="it-IT" sz="2400" dirty="0" err="1">
              <a:latin typeface="Candara" panose="020E0502030303020204" pitchFamily="34" charset="0"/>
            </a:rPr>
            <a:t>Excess</a:t>
          </a:r>
          <a:r>
            <a:rPr lang="it-IT" sz="2400" dirty="0">
              <a:latin typeface="Candara" panose="020E0502030303020204" pitchFamily="34" charset="0"/>
            </a:rPr>
            <a:t> body mass index (EBMIL)</a:t>
          </a:r>
        </a:p>
      </dgm:t>
    </dgm:pt>
    <dgm:pt modelId="{BC30A2E7-73BF-6647-A10D-D31847B7BC85}" type="parTrans" cxnId="{3F773CDA-0B4C-3A4E-9341-8CDBDBC19AE2}">
      <dgm:prSet/>
      <dgm:spPr/>
      <dgm:t>
        <a:bodyPr/>
        <a:lstStyle/>
        <a:p>
          <a:endParaRPr lang="it-IT"/>
        </a:p>
      </dgm:t>
    </dgm:pt>
    <dgm:pt modelId="{9ADDBB5D-C1CD-1940-B209-97568E3DE2FC}" type="sibTrans" cxnId="{3F773CDA-0B4C-3A4E-9341-8CDBDBC19AE2}">
      <dgm:prSet/>
      <dgm:spPr/>
      <dgm:t>
        <a:bodyPr/>
        <a:lstStyle/>
        <a:p>
          <a:endParaRPr lang="it-IT"/>
        </a:p>
      </dgm:t>
    </dgm:pt>
    <dgm:pt modelId="{11BA08A0-CC06-A141-A1D0-66AF9B9CA8E2}">
      <dgm:prSet custT="1"/>
      <dgm:spPr/>
      <dgm:t>
        <a:bodyPr/>
        <a:lstStyle/>
        <a:p>
          <a:r>
            <a:rPr lang="it-IT" sz="2400" dirty="0">
              <a:latin typeface="Candara" panose="020E0502030303020204" pitchFamily="34" charset="0"/>
            </a:rPr>
            <a:t>Total body weight </a:t>
          </a:r>
          <a:r>
            <a:rPr lang="it-IT" sz="2400" dirty="0" err="1">
              <a:latin typeface="Candara" panose="020E0502030303020204" pitchFamily="34" charset="0"/>
            </a:rPr>
            <a:t>loss</a:t>
          </a:r>
          <a:r>
            <a:rPr lang="it-IT" sz="2400" dirty="0">
              <a:latin typeface="Candara" panose="020E0502030303020204" pitchFamily="34" charset="0"/>
            </a:rPr>
            <a:t> (TBWL</a:t>
          </a:r>
          <a:r>
            <a:rPr lang="it-IT" sz="2000" dirty="0"/>
            <a:t>)</a:t>
          </a:r>
        </a:p>
      </dgm:t>
    </dgm:pt>
    <dgm:pt modelId="{6D8E850A-5EC5-5943-BA9E-A614B3ED0F0B}" type="parTrans" cxnId="{5B15F123-BF9C-334C-BBD6-A363561886E5}">
      <dgm:prSet/>
      <dgm:spPr/>
      <dgm:t>
        <a:bodyPr/>
        <a:lstStyle/>
        <a:p>
          <a:endParaRPr lang="it-IT"/>
        </a:p>
      </dgm:t>
    </dgm:pt>
    <dgm:pt modelId="{C60C3C86-05FB-B546-B06D-8823866F1841}" type="sibTrans" cxnId="{5B15F123-BF9C-334C-BBD6-A363561886E5}">
      <dgm:prSet/>
      <dgm:spPr/>
      <dgm:t>
        <a:bodyPr/>
        <a:lstStyle/>
        <a:p>
          <a:endParaRPr lang="it-IT"/>
        </a:p>
      </dgm:t>
    </dgm:pt>
    <dgm:pt modelId="{7F9BD571-0A82-8043-A369-D4BF2E307D5E}">
      <dgm:prSet custT="1"/>
      <dgm:spPr/>
      <dgm:t>
        <a:bodyPr/>
        <a:lstStyle/>
        <a:p>
          <a:r>
            <a:rPr lang="it-IT" sz="2400" dirty="0" err="1">
              <a:latin typeface="Candara" panose="020E0502030303020204" pitchFamily="34" charset="0"/>
            </a:rPr>
            <a:t>Surgical</a:t>
          </a:r>
          <a:r>
            <a:rPr lang="it-IT" sz="2400" dirty="0">
              <a:latin typeface="Candara" panose="020E0502030303020204" pitchFamily="34" charset="0"/>
            </a:rPr>
            <a:t> </a:t>
          </a:r>
          <a:r>
            <a:rPr lang="it-IT" sz="2400" dirty="0" err="1">
              <a:latin typeface="Candara" panose="020E0502030303020204" pitchFamily="34" charset="0"/>
            </a:rPr>
            <a:t>complications</a:t>
          </a:r>
          <a:endParaRPr lang="it-IT" sz="2400" dirty="0">
            <a:latin typeface="Candara" panose="020E0502030303020204" pitchFamily="34" charset="0"/>
          </a:endParaRPr>
        </a:p>
      </dgm:t>
    </dgm:pt>
    <dgm:pt modelId="{CC3630F2-B852-6F41-B50C-7E2A19047D1E}" type="parTrans" cxnId="{59163A05-0F35-784D-B642-495320C8B9A1}">
      <dgm:prSet/>
      <dgm:spPr/>
      <dgm:t>
        <a:bodyPr/>
        <a:lstStyle/>
        <a:p>
          <a:endParaRPr lang="it-IT"/>
        </a:p>
      </dgm:t>
    </dgm:pt>
    <dgm:pt modelId="{DF7274CB-853E-664A-8C43-DF77B2D575FF}" type="sibTrans" cxnId="{59163A05-0F35-784D-B642-495320C8B9A1}">
      <dgm:prSet/>
      <dgm:spPr/>
      <dgm:t>
        <a:bodyPr/>
        <a:lstStyle/>
        <a:p>
          <a:endParaRPr lang="it-IT"/>
        </a:p>
      </dgm:t>
    </dgm:pt>
    <dgm:pt modelId="{F94AB8A7-9B82-404F-89C2-D0D5D1791A5D}" type="pres">
      <dgm:prSet presAssocID="{12E17FC0-A49E-4C4C-AA3C-E0DB345F5A79}" presName="compositeShape" presStyleCnt="0">
        <dgm:presLayoutVars>
          <dgm:dir/>
          <dgm:resizeHandles/>
        </dgm:presLayoutVars>
      </dgm:prSet>
      <dgm:spPr/>
    </dgm:pt>
    <dgm:pt modelId="{A9F02208-406B-EF46-A314-E7520F9AB4D3}" type="pres">
      <dgm:prSet presAssocID="{12E17FC0-A49E-4C4C-AA3C-E0DB345F5A79}" presName="pyramid" presStyleLbl="node1" presStyleIdx="0" presStyleCnt="1" custLinFactNeighborX="2336" custLinFactNeighborY="-5789"/>
      <dgm:spPr/>
    </dgm:pt>
    <dgm:pt modelId="{C6FF6840-4991-3442-A48D-9714719093EA}" type="pres">
      <dgm:prSet presAssocID="{12E17FC0-A49E-4C4C-AA3C-E0DB345F5A79}" presName="theList" presStyleCnt="0"/>
      <dgm:spPr/>
    </dgm:pt>
    <dgm:pt modelId="{8FF39670-9706-CE42-87A5-D197CAF3C43F}" type="pres">
      <dgm:prSet presAssocID="{400677E2-8163-B349-A388-4C366A22F05D}" presName="aNode" presStyleLbl="fgAcc1" presStyleIdx="0" presStyleCnt="5" custLinFactY="-31935" custLinFactNeighborX="-335" custLinFactNeighborY="-100000">
        <dgm:presLayoutVars>
          <dgm:bulletEnabled val="1"/>
        </dgm:presLayoutVars>
      </dgm:prSet>
      <dgm:spPr/>
    </dgm:pt>
    <dgm:pt modelId="{CE7E181C-4883-884F-A4B4-3767CA3C13D0}" type="pres">
      <dgm:prSet presAssocID="{400677E2-8163-B349-A388-4C366A22F05D}" presName="aSpace" presStyleCnt="0"/>
      <dgm:spPr/>
    </dgm:pt>
    <dgm:pt modelId="{1E39D75B-18F7-E945-A2BF-A7A682BBACD8}" type="pres">
      <dgm:prSet presAssocID="{306FB1D0-6E6B-E74D-A3C0-D55EF2AF6E70}" presName="aNode" presStyleLbl="fgAcc1" presStyleIdx="1" presStyleCnt="5" custLinFactY="-40536" custLinFactNeighborX="-335" custLinFactNeighborY="-100000">
        <dgm:presLayoutVars>
          <dgm:bulletEnabled val="1"/>
        </dgm:presLayoutVars>
      </dgm:prSet>
      <dgm:spPr/>
    </dgm:pt>
    <dgm:pt modelId="{E79B5CF2-1449-964A-B7D0-03693F366C22}" type="pres">
      <dgm:prSet presAssocID="{306FB1D0-6E6B-E74D-A3C0-D55EF2AF6E70}" presName="aSpace" presStyleCnt="0"/>
      <dgm:spPr/>
    </dgm:pt>
    <dgm:pt modelId="{9D889387-9E77-6045-8F2E-31E080530818}" type="pres">
      <dgm:prSet presAssocID="{D6DF1E53-237A-4C4C-9B8A-BA99E9BD0777}" presName="aNode" presStyleLbl="fgAcc1" presStyleIdx="2" presStyleCnt="5" custLinFactY="-44193" custLinFactNeighborX="-1006" custLinFactNeighborY="-100000">
        <dgm:presLayoutVars>
          <dgm:bulletEnabled val="1"/>
        </dgm:presLayoutVars>
      </dgm:prSet>
      <dgm:spPr/>
    </dgm:pt>
    <dgm:pt modelId="{028217BD-75C5-AA43-A66B-FF187C459EC9}" type="pres">
      <dgm:prSet presAssocID="{D6DF1E53-237A-4C4C-9B8A-BA99E9BD0777}" presName="aSpace" presStyleCnt="0"/>
      <dgm:spPr/>
    </dgm:pt>
    <dgm:pt modelId="{E5F0F869-2C35-6B4D-B7A1-0024A85F2E1D}" type="pres">
      <dgm:prSet presAssocID="{11BA08A0-CC06-A141-A1D0-66AF9B9CA8E2}" presName="aNode" presStyleLbl="fgAcc1" presStyleIdx="3" presStyleCnt="5" custLinFactY="-41302" custLinFactNeighborY="-100000">
        <dgm:presLayoutVars>
          <dgm:bulletEnabled val="1"/>
        </dgm:presLayoutVars>
      </dgm:prSet>
      <dgm:spPr/>
    </dgm:pt>
    <dgm:pt modelId="{A3C126E5-19B8-7B4D-AA02-7EF5894EE3BD}" type="pres">
      <dgm:prSet presAssocID="{11BA08A0-CC06-A141-A1D0-66AF9B9CA8E2}" presName="aSpace" presStyleCnt="0"/>
      <dgm:spPr/>
    </dgm:pt>
    <dgm:pt modelId="{06AD81DE-6B0D-6D46-A409-5175E4CEA004}" type="pres">
      <dgm:prSet presAssocID="{7F9BD571-0A82-8043-A369-D4BF2E307D5E}" presName="aNode" presStyleLbl="fgAcc1" presStyleIdx="4" presStyleCnt="5" custLinFactY="-39596" custLinFactNeighborX="-1006" custLinFactNeighborY="-100000">
        <dgm:presLayoutVars>
          <dgm:bulletEnabled val="1"/>
        </dgm:presLayoutVars>
      </dgm:prSet>
      <dgm:spPr/>
    </dgm:pt>
    <dgm:pt modelId="{5B62E8C8-590B-1243-BFFE-ADBD7A5CBDCE}" type="pres">
      <dgm:prSet presAssocID="{7F9BD571-0A82-8043-A369-D4BF2E307D5E}" presName="aSpace" presStyleCnt="0"/>
      <dgm:spPr/>
    </dgm:pt>
  </dgm:ptLst>
  <dgm:cxnLst>
    <dgm:cxn modelId="{59163A05-0F35-784D-B642-495320C8B9A1}" srcId="{12E17FC0-A49E-4C4C-AA3C-E0DB345F5A79}" destId="{7F9BD571-0A82-8043-A369-D4BF2E307D5E}" srcOrd="4" destOrd="0" parTransId="{CC3630F2-B852-6F41-B50C-7E2A19047D1E}" sibTransId="{DF7274CB-853E-664A-8C43-DF77B2D575FF}"/>
    <dgm:cxn modelId="{6E22B60A-6382-D146-A670-FF9B59242630}" type="presOf" srcId="{7F9BD571-0A82-8043-A369-D4BF2E307D5E}" destId="{06AD81DE-6B0D-6D46-A409-5175E4CEA004}" srcOrd="0" destOrd="0" presId="urn:microsoft.com/office/officeart/2005/8/layout/pyramid2"/>
    <dgm:cxn modelId="{5B15F123-BF9C-334C-BBD6-A363561886E5}" srcId="{12E17FC0-A49E-4C4C-AA3C-E0DB345F5A79}" destId="{11BA08A0-CC06-A141-A1D0-66AF9B9CA8E2}" srcOrd="3" destOrd="0" parTransId="{6D8E850A-5EC5-5943-BA9E-A614B3ED0F0B}" sibTransId="{C60C3C86-05FB-B546-B06D-8823866F1841}"/>
    <dgm:cxn modelId="{00A44259-5848-8145-9B9D-7733E079F507}" type="presOf" srcId="{306FB1D0-6E6B-E74D-A3C0-D55EF2AF6E70}" destId="{1E39D75B-18F7-E945-A2BF-A7A682BBACD8}" srcOrd="0" destOrd="0" presId="urn:microsoft.com/office/officeart/2005/8/layout/pyramid2"/>
    <dgm:cxn modelId="{612E317C-A054-DA4B-B92A-ABD522E72EFA}" type="presOf" srcId="{11BA08A0-CC06-A141-A1D0-66AF9B9CA8E2}" destId="{E5F0F869-2C35-6B4D-B7A1-0024A85F2E1D}" srcOrd="0" destOrd="0" presId="urn:microsoft.com/office/officeart/2005/8/layout/pyramid2"/>
    <dgm:cxn modelId="{E53B1690-D7E7-0145-830A-9CE08491238A}" type="presOf" srcId="{400677E2-8163-B349-A388-4C366A22F05D}" destId="{8FF39670-9706-CE42-87A5-D197CAF3C43F}" srcOrd="0" destOrd="0" presId="urn:microsoft.com/office/officeart/2005/8/layout/pyramid2"/>
    <dgm:cxn modelId="{69E66A9B-60DC-8E4E-9B6A-48DF29BD15E6}" srcId="{12E17FC0-A49E-4C4C-AA3C-E0DB345F5A79}" destId="{400677E2-8163-B349-A388-4C366A22F05D}" srcOrd="0" destOrd="0" parTransId="{D035D604-564B-9448-8525-81D8C4456AE0}" sibTransId="{D3112B3A-987D-4A4D-9455-78E2DC36EE94}"/>
    <dgm:cxn modelId="{964D9BA1-054F-8B4B-89AC-5AE38CA1BC61}" type="presOf" srcId="{D6DF1E53-237A-4C4C-9B8A-BA99E9BD0777}" destId="{9D889387-9E77-6045-8F2E-31E080530818}" srcOrd="0" destOrd="0" presId="urn:microsoft.com/office/officeart/2005/8/layout/pyramid2"/>
    <dgm:cxn modelId="{F278BBB7-1167-7845-921F-645AA28E2EEB}" type="presOf" srcId="{12E17FC0-A49E-4C4C-AA3C-E0DB345F5A79}" destId="{F94AB8A7-9B82-404F-89C2-D0D5D1791A5D}" srcOrd="0" destOrd="0" presId="urn:microsoft.com/office/officeart/2005/8/layout/pyramid2"/>
    <dgm:cxn modelId="{3F773CDA-0B4C-3A4E-9341-8CDBDBC19AE2}" srcId="{12E17FC0-A49E-4C4C-AA3C-E0DB345F5A79}" destId="{D6DF1E53-237A-4C4C-9B8A-BA99E9BD0777}" srcOrd="2" destOrd="0" parTransId="{BC30A2E7-73BF-6647-A10D-D31847B7BC85}" sibTransId="{9ADDBB5D-C1CD-1940-B209-97568E3DE2FC}"/>
    <dgm:cxn modelId="{D2389AE6-0534-E945-BBE2-FD85CB8A4784}" srcId="{12E17FC0-A49E-4C4C-AA3C-E0DB345F5A79}" destId="{306FB1D0-6E6B-E74D-A3C0-D55EF2AF6E70}" srcOrd="1" destOrd="0" parTransId="{FFCBD542-E0F0-FD49-A303-7B3FAC223D59}" sibTransId="{6767E4BA-9A5E-E94E-A9FC-7F058A9CF795}"/>
    <dgm:cxn modelId="{B45930B6-979F-8142-A83B-2CA105874847}" type="presParOf" srcId="{F94AB8A7-9B82-404F-89C2-D0D5D1791A5D}" destId="{A9F02208-406B-EF46-A314-E7520F9AB4D3}" srcOrd="0" destOrd="0" presId="urn:microsoft.com/office/officeart/2005/8/layout/pyramid2"/>
    <dgm:cxn modelId="{AB473A70-D131-C24D-86D2-5BD3FD781359}" type="presParOf" srcId="{F94AB8A7-9B82-404F-89C2-D0D5D1791A5D}" destId="{C6FF6840-4991-3442-A48D-9714719093EA}" srcOrd="1" destOrd="0" presId="urn:microsoft.com/office/officeart/2005/8/layout/pyramid2"/>
    <dgm:cxn modelId="{8379A254-4B4D-FC4E-8A39-FC9B9D3119EE}" type="presParOf" srcId="{C6FF6840-4991-3442-A48D-9714719093EA}" destId="{8FF39670-9706-CE42-87A5-D197CAF3C43F}" srcOrd="0" destOrd="0" presId="urn:microsoft.com/office/officeart/2005/8/layout/pyramid2"/>
    <dgm:cxn modelId="{4B286B4D-C3CD-4145-9803-6FEDF0EF25F0}" type="presParOf" srcId="{C6FF6840-4991-3442-A48D-9714719093EA}" destId="{CE7E181C-4883-884F-A4B4-3767CA3C13D0}" srcOrd="1" destOrd="0" presId="urn:microsoft.com/office/officeart/2005/8/layout/pyramid2"/>
    <dgm:cxn modelId="{78E369DA-02BB-7A4D-A617-F8E8F2D1677A}" type="presParOf" srcId="{C6FF6840-4991-3442-A48D-9714719093EA}" destId="{1E39D75B-18F7-E945-A2BF-A7A682BBACD8}" srcOrd="2" destOrd="0" presId="urn:microsoft.com/office/officeart/2005/8/layout/pyramid2"/>
    <dgm:cxn modelId="{6397E873-0F82-6C4F-B943-12FD9E550285}" type="presParOf" srcId="{C6FF6840-4991-3442-A48D-9714719093EA}" destId="{E79B5CF2-1449-964A-B7D0-03693F366C22}" srcOrd="3" destOrd="0" presId="urn:microsoft.com/office/officeart/2005/8/layout/pyramid2"/>
    <dgm:cxn modelId="{BD80E314-5F93-A147-8201-7B2E4EBD9CAF}" type="presParOf" srcId="{C6FF6840-4991-3442-A48D-9714719093EA}" destId="{9D889387-9E77-6045-8F2E-31E080530818}" srcOrd="4" destOrd="0" presId="urn:microsoft.com/office/officeart/2005/8/layout/pyramid2"/>
    <dgm:cxn modelId="{E3A76B6E-A0C4-0D49-A1C3-7B529A603A44}" type="presParOf" srcId="{C6FF6840-4991-3442-A48D-9714719093EA}" destId="{028217BD-75C5-AA43-A66B-FF187C459EC9}" srcOrd="5" destOrd="0" presId="urn:microsoft.com/office/officeart/2005/8/layout/pyramid2"/>
    <dgm:cxn modelId="{1E2A4094-F4BF-9749-8AF9-F4A6DF6413BA}" type="presParOf" srcId="{C6FF6840-4991-3442-A48D-9714719093EA}" destId="{E5F0F869-2C35-6B4D-B7A1-0024A85F2E1D}" srcOrd="6" destOrd="0" presId="urn:microsoft.com/office/officeart/2005/8/layout/pyramid2"/>
    <dgm:cxn modelId="{C4F42A14-03B7-8C42-9CC3-E03E6F8A6CC3}" type="presParOf" srcId="{C6FF6840-4991-3442-A48D-9714719093EA}" destId="{A3C126E5-19B8-7B4D-AA02-7EF5894EE3BD}" srcOrd="7" destOrd="0" presId="urn:microsoft.com/office/officeart/2005/8/layout/pyramid2"/>
    <dgm:cxn modelId="{3DE6DBF8-64CD-B743-81AA-B030E632FCF5}" type="presParOf" srcId="{C6FF6840-4991-3442-A48D-9714719093EA}" destId="{06AD81DE-6B0D-6D46-A409-5175E4CEA004}" srcOrd="8" destOrd="0" presId="urn:microsoft.com/office/officeart/2005/8/layout/pyramid2"/>
    <dgm:cxn modelId="{51F567B6-F2FB-0D4C-83FD-306214756664}" type="presParOf" srcId="{C6FF6840-4991-3442-A48D-9714719093EA}" destId="{5B62E8C8-590B-1243-BFFE-ADBD7A5CBDC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E57AE-CB8C-E848-8282-617A22CA71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E3903160-E875-4142-9BE8-E8715267EB0E}">
      <dgm:prSet/>
      <dgm:spPr/>
      <dgm:t>
        <a:bodyPr/>
        <a:lstStyle/>
        <a:p>
          <a:endParaRPr lang="it-IT" dirty="0"/>
        </a:p>
      </dgm:t>
    </dgm:pt>
    <dgm:pt modelId="{84C0FC39-6218-5B40-8DC4-AE7324B29C98}" type="parTrans" cxnId="{D70E1B03-2277-144D-8001-BD6070D65ABF}">
      <dgm:prSet/>
      <dgm:spPr/>
      <dgm:t>
        <a:bodyPr/>
        <a:lstStyle/>
        <a:p>
          <a:endParaRPr lang="it-IT"/>
        </a:p>
      </dgm:t>
    </dgm:pt>
    <dgm:pt modelId="{E0E218B2-9420-6340-B803-06DC91BB17D1}" type="sibTrans" cxnId="{D70E1B03-2277-144D-8001-BD6070D65ABF}">
      <dgm:prSet/>
      <dgm:spPr/>
      <dgm:t>
        <a:bodyPr/>
        <a:lstStyle/>
        <a:p>
          <a:endParaRPr lang="it-IT"/>
        </a:p>
      </dgm:t>
    </dgm:pt>
    <dgm:pt modelId="{860853D8-73CC-C043-8EAC-47B94B63E765}">
      <dgm:prSet/>
      <dgm:spPr/>
      <dgm:t>
        <a:bodyPr/>
        <a:lstStyle/>
        <a:p>
          <a:endParaRPr lang="it-IT" dirty="0"/>
        </a:p>
      </dgm:t>
    </dgm:pt>
    <dgm:pt modelId="{FD70D141-E775-584F-8349-A5CFB1EC8900}" type="parTrans" cxnId="{440EC6BF-F932-DD44-AEF3-DDF0E71410E8}">
      <dgm:prSet/>
      <dgm:spPr/>
      <dgm:t>
        <a:bodyPr/>
        <a:lstStyle/>
        <a:p>
          <a:endParaRPr lang="it-IT"/>
        </a:p>
      </dgm:t>
    </dgm:pt>
    <dgm:pt modelId="{2A035BEA-1B71-C54C-8D0E-AD67B31CF667}" type="sibTrans" cxnId="{440EC6BF-F932-DD44-AEF3-DDF0E71410E8}">
      <dgm:prSet/>
      <dgm:spPr/>
      <dgm:t>
        <a:bodyPr/>
        <a:lstStyle/>
        <a:p>
          <a:endParaRPr lang="it-IT"/>
        </a:p>
      </dgm:t>
    </dgm:pt>
    <dgm:pt modelId="{492E1A10-F410-A047-9460-DC0C843EF1B5}">
      <dgm:prSet/>
      <dgm:spPr/>
      <dgm:t>
        <a:bodyPr/>
        <a:lstStyle/>
        <a:p>
          <a:endParaRPr lang="it-IT" dirty="0"/>
        </a:p>
      </dgm:t>
    </dgm:pt>
    <dgm:pt modelId="{0978E771-14C1-DD49-87C6-0C78CCC87CB0}" type="parTrans" cxnId="{44CB54F8-BBE7-4849-BC54-9E75C83F81F4}">
      <dgm:prSet/>
      <dgm:spPr/>
      <dgm:t>
        <a:bodyPr/>
        <a:lstStyle/>
        <a:p>
          <a:endParaRPr lang="it-IT"/>
        </a:p>
      </dgm:t>
    </dgm:pt>
    <dgm:pt modelId="{C727E973-F27C-0E4F-BC88-1B76EC460CA0}" type="sibTrans" cxnId="{44CB54F8-BBE7-4849-BC54-9E75C83F81F4}">
      <dgm:prSet/>
      <dgm:spPr/>
      <dgm:t>
        <a:bodyPr/>
        <a:lstStyle/>
        <a:p>
          <a:endParaRPr lang="it-IT"/>
        </a:p>
      </dgm:t>
    </dgm:pt>
    <dgm:pt modelId="{D9E69E4A-6977-3B4A-9E4A-E8E1022FE4D9}">
      <dgm:prSet/>
      <dgm:spPr/>
      <dgm:t>
        <a:bodyPr/>
        <a:lstStyle/>
        <a:p>
          <a:endParaRPr lang="it-IT" dirty="0"/>
        </a:p>
      </dgm:t>
    </dgm:pt>
    <dgm:pt modelId="{733E1E8D-CE6D-C64B-B52E-575D62648A29}" type="sibTrans" cxnId="{D2EED6C9-4301-8141-A25B-8BB7C1B90A02}">
      <dgm:prSet/>
      <dgm:spPr/>
      <dgm:t>
        <a:bodyPr/>
        <a:lstStyle/>
        <a:p>
          <a:endParaRPr lang="it-IT"/>
        </a:p>
      </dgm:t>
    </dgm:pt>
    <dgm:pt modelId="{B0A88719-97EC-DA41-BE1F-A2652F238835}" type="parTrans" cxnId="{D2EED6C9-4301-8141-A25B-8BB7C1B90A02}">
      <dgm:prSet/>
      <dgm:spPr/>
      <dgm:t>
        <a:bodyPr/>
        <a:lstStyle/>
        <a:p>
          <a:endParaRPr lang="it-IT"/>
        </a:p>
      </dgm:t>
    </dgm:pt>
    <dgm:pt modelId="{860BAF1B-D41B-7047-9ED6-3EA599CF4C49}">
      <dgm:prSet custT="1"/>
      <dgm:spPr/>
      <dgm:t>
        <a:bodyPr/>
        <a:lstStyle/>
        <a:p>
          <a:r>
            <a:rPr lang="it-IT" sz="2400" dirty="0">
              <a:latin typeface="Candara" panose="020E0502030303020204" pitchFamily="34" charset="0"/>
            </a:rPr>
            <a:t>3 mesi: GI </a:t>
          </a:r>
          <a:r>
            <a:rPr lang="it-IT" sz="2400" dirty="0" err="1">
              <a:latin typeface="Candara" panose="020E0502030303020204" pitchFamily="34" charset="0"/>
            </a:rPr>
            <a:t>bleeding</a:t>
          </a:r>
          <a:r>
            <a:rPr lang="it-IT" sz="2400" dirty="0">
              <a:latin typeface="Candara" panose="020E0502030303020204" pitchFamily="34" charset="0"/>
            </a:rPr>
            <a:t>, fistola, ascesso </a:t>
          </a:r>
          <a:r>
            <a:rPr lang="it-IT" sz="2400" dirty="0" err="1">
              <a:latin typeface="Candara" panose="020E0502030303020204" pitchFamily="34" charset="0"/>
            </a:rPr>
            <a:t>intraaddominale</a:t>
          </a:r>
          <a:r>
            <a:rPr lang="it-IT" sz="2400" dirty="0">
              <a:latin typeface="Candara" panose="020E0502030303020204" pitchFamily="34" charset="0"/>
            </a:rPr>
            <a:t>, infezione di ferita.</a:t>
          </a:r>
        </a:p>
      </dgm:t>
    </dgm:pt>
    <dgm:pt modelId="{F5823128-E88F-C54D-9017-A50AB70C648D}" type="parTrans" cxnId="{7F80BF92-5521-8542-A645-8771638AD70D}">
      <dgm:prSet/>
      <dgm:spPr/>
      <dgm:t>
        <a:bodyPr/>
        <a:lstStyle/>
        <a:p>
          <a:endParaRPr lang="it-IT"/>
        </a:p>
      </dgm:t>
    </dgm:pt>
    <dgm:pt modelId="{1D8A772B-337C-B94B-8EFE-F882A44828CC}" type="sibTrans" cxnId="{7F80BF92-5521-8542-A645-8771638AD70D}">
      <dgm:prSet/>
      <dgm:spPr/>
      <dgm:t>
        <a:bodyPr/>
        <a:lstStyle/>
        <a:p>
          <a:endParaRPr lang="it-IT"/>
        </a:p>
      </dgm:t>
    </dgm:pt>
    <dgm:pt modelId="{41B8AA67-64B0-3C48-8AD2-C2A3F86DACEC}">
      <dgm:prSet custT="1"/>
      <dgm:spPr/>
      <dgm:t>
        <a:bodyPr/>
        <a:lstStyle/>
        <a:p>
          <a:r>
            <a:rPr lang="it-IT" sz="2400" dirty="0">
              <a:latin typeface="Candara" panose="020E0502030303020204" pitchFamily="34" charset="0"/>
            </a:rPr>
            <a:t>12 MESI: malnutrizione severa, ernie interne, </a:t>
          </a:r>
          <a:r>
            <a:rPr lang="it-IT" sz="2400" dirty="0" err="1">
              <a:latin typeface="Candara" panose="020E0502030303020204" pitchFamily="34" charset="0"/>
            </a:rPr>
            <a:t>reinterventi</a:t>
          </a:r>
          <a:r>
            <a:rPr lang="it-IT" sz="2400" dirty="0">
              <a:latin typeface="Candara" panose="020E0502030303020204" pitchFamily="34" charset="0"/>
            </a:rPr>
            <a:t>, stenosi, calcolosi della colecisti, </a:t>
          </a:r>
          <a:r>
            <a:rPr lang="it-IT" sz="2400" i="1" dirty="0">
              <a:latin typeface="Candara" panose="020E0502030303020204" pitchFamily="34" charset="0"/>
            </a:rPr>
            <a:t>dumping </a:t>
          </a:r>
          <a:r>
            <a:rPr lang="it-IT" sz="2400" i="1" dirty="0" err="1">
              <a:latin typeface="Candara" panose="020E0502030303020204" pitchFamily="34" charset="0"/>
            </a:rPr>
            <a:t>syndrome</a:t>
          </a:r>
          <a:r>
            <a:rPr lang="it-IT" sz="2400" dirty="0">
              <a:latin typeface="Candara" panose="020E0502030303020204" pitchFamily="34" charset="0"/>
            </a:rPr>
            <a:t>.</a:t>
          </a:r>
        </a:p>
      </dgm:t>
    </dgm:pt>
    <dgm:pt modelId="{5E7ED76F-AADA-0646-98AF-00C2381F6006}" type="parTrans" cxnId="{BC27688C-BEBF-5248-94A9-3DA0D2A01C8A}">
      <dgm:prSet/>
      <dgm:spPr/>
      <dgm:t>
        <a:bodyPr/>
        <a:lstStyle/>
        <a:p>
          <a:endParaRPr lang="it-IT"/>
        </a:p>
      </dgm:t>
    </dgm:pt>
    <dgm:pt modelId="{9439A199-7DD3-9646-9455-520E67EF949F}" type="sibTrans" cxnId="{BC27688C-BEBF-5248-94A9-3DA0D2A01C8A}">
      <dgm:prSet/>
      <dgm:spPr/>
      <dgm:t>
        <a:bodyPr/>
        <a:lstStyle/>
        <a:p>
          <a:endParaRPr lang="it-IT"/>
        </a:p>
      </dgm:t>
    </dgm:pt>
    <dgm:pt modelId="{560508B9-B4C7-7540-B172-E53C79B42D89}">
      <dgm:prSet custT="1"/>
      <dgm:spPr/>
      <dgm:t>
        <a:bodyPr/>
        <a:lstStyle/>
        <a:p>
          <a:r>
            <a:rPr lang="it-IT" sz="2400" dirty="0">
              <a:latin typeface="Candara" panose="020E0502030303020204" pitchFamily="34" charset="0"/>
            </a:rPr>
            <a:t>La più frequente complicanza è l’ernia interna ma non è associata  a nessuna dei due gruppi.</a:t>
          </a:r>
        </a:p>
      </dgm:t>
    </dgm:pt>
    <dgm:pt modelId="{B40A7AE0-1ED4-EB49-AD6A-9A7FE0FD236B}" type="parTrans" cxnId="{07B3DDCB-1B64-144C-8965-D994B8B13CF0}">
      <dgm:prSet/>
      <dgm:spPr/>
      <dgm:t>
        <a:bodyPr/>
        <a:lstStyle/>
        <a:p>
          <a:endParaRPr lang="it-IT"/>
        </a:p>
      </dgm:t>
    </dgm:pt>
    <dgm:pt modelId="{247126F7-02CB-8042-947C-F6CC27E978A8}" type="sibTrans" cxnId="{07B3DDCB-1B64-144C-8965-D994B8B13CF0}">
      <dgm:prSet/>
      <dgm:spPr/>
      <dgm:t>
        <a:bodyPr/>
        <a:lstStyle/>
        <a:p>
          <a:endParaRPr lang="it-IT"/>
        </a:p>
      </dgm:t>
    </dgm:pt>
    <dgm:pt modelId="{AEDC162B-9B53-DD4B-88FE-F01FD7D390C6}">
      <dgm:prSet custT="1"/>
      <dgm:spPr/>
      <dgm:t>
        <a:bodyPr/>
        <a:lstStyle/>
        <a:p>
          <a:r>
            <a:rPr lang="it-IT" sz="2400" dirty="0">
              <a:latin typeface="Candara" panose="020E0502030303020204" pitchFamily="34" charset="0"/>
            </a:rPr>
            <a:t>Nessuno dei due gruppi riporta una maggiore mortalità.</a:t>
          </a:r>
        </a:p>
      </dgm:t>
    </dgm:pt>
    <dgm:pt modelId="{FCDDF1DD-B492-EB4D-BA15-4CCF829FA53F}" type="parTrans" cxnId="{73A87007-96F1-234A-8421-3FC0D22F11DD}">
      <dgm:prSet/>
      <dgm:spPr/>
      <dgm:t>
        <a:bodyPr/>
        <a:lstStyle/>
        <a:p>
          <a:endParaRPr lang="it-IT"/>
        </a:p>
      </dgm:t>
    </dgm:pt>
    <dgm:pt modelId="{A6F87247-333B-4B40-92DC-54F5B43DA489}" type="sibTrans" cxnId="{73A87007-96F1-234A-8421-3FC0D22F11DD}">
      <dgm:prSet/>
      <dgm:spPr/>
      <dgm:t>
        <a:bodyPr/>
        <a:lstStyle/>
        <a:p>
          <a:endParaRPr lang="it-IT"/>
        </a:p>
      </dgm:t>
    </dgm:pt>
    <dgm:pt modelId="{D8A966DA-8425-434B-9C13-4750008B6016}" type="pres">
      <dgm:prSet presAssocID="{6C5E57AE-CB8C-E848-8282-617A22CA7184}" presName="linearFlow" presStyleCnt="0">
        <dgm:presLayoutVars>
          <dgm:dir/>
          <dgm:animLvl val="lvl"/>
          <dgm:resizeHandles val="exact"/>
        </dgm:presLayoutVars>
      </dgm:prSet>
      <dgm:spPr/>
    </dgm:pt>
    <dgm:pt modelId="{B51840D9-B39A-A149-BD3E-89BD6C742CBF}" type="pres">
      <dgm:prSet presAssocID="{E3903160-E875-4142-9BE8-E8715267EB0E}" presName="composite" presStyleCnt="0"/>
      <dgm:spPr/>
    </dgm:pt>
    <dgm:pt modelId="{EAD85F90-AB92-7F4D-8B6A-A8FA77F866EA}" type="pres">
      <dgm:prSet presAssocID="{E3903160-E875-4142-9BE8-E8715267EB0E}" presName="parentText" presStyleLbl="alignNode1" presStyleIdx="0" presStyleCnt="4" custLinFactNeighborY="4072">
        <dgm:presLayoutVars>
          <dgm:chMax val="1"/>
          <dgm:bulletEnabled val="1"/>
        </dgm:presLayoutVars>
      </dgm:prSet>
      <dgm:spPr/>
    </dgm:pt>
    <dgm:pt modelId="{4ABBF5EA-8D6E-B24B-96C5-03061A41AE82}" type="pres">
      <dgm:prSet presAssocID="{E3903160-E875-4142-9BE8-E8715267EB0E}" presName="descendantText" presStyleLbl="alignAcc1" presStyleIdx="0" presStyleCnt="4">
        <dgm:presLayoutVars>
          <dgm:bulletEnabled val="1"/>
        </dgm:presLayoutVars>
      </dgm:prSet>
      <dgm:spPr/>
    </dgm:pt>
    <dgm:pt modelId="{9FF69E51-5BC9-5B4A-B96F-3A325E2F1DFF}" type="pres">
      <dgm:prSet presAssocID="{E0E218B2-9420-6340-B803-06DC91BB17D1}" presName="sp" presStyleCnt="0"/>
      <dgm:spPr/>
    </dgm:pt>
    <dgm:pt modelId="{C44877BC-13E8-D640-8366-BE0EB084BEAB}" type="pres">
      <dgm:prSet presAssocID="{D9E69E4A-6977-3B4A-9E4A-E8E1022FE4D9}" presName="composite" presStyleCnt="0"/>
      <dgm:spPr/>
    </dgm:pt>
    <dgm:pt modelId="{39905270-9EE5-E64B-80E6-860E0EFA7C9F}" type="pres">
      <dgm:prSet presAssocID="{D9E69E4A-6977-3B4A-9E4A-E8E1022FE4D9}" presName="parentText" presStyleLbl="alignNode1" presStyleIdx="1" presStyleCnt="4">
        <dgm:presLayoutVars>
          <dgm:chMax val="1"/>
          <dgm:bulletEnabled val="1"/>
        </dgm:presLayoutVars>
      </dgm:prSet>
      <dgm:spPr/>
    </dgm:pt>
    <dgm:pt modelId="{B0E08FAA-7343-804E-8E6D-976029334A80}" type="pres">
      <dgm:prSet presAssocID="{D9E69E4A-6977-3B4A-9E4A-E8E1022FE4D9}" presName="descendantText" presStyleLbl="alignAcc1" presStyleIdx="1" presStyleCnt="4">
        <dgm:presLayoutVars>
          <dgm:bulletEnabled val="1"/>
        </dgm:presLayoutVars>
      </dgm:prSet>
      <dgm:spPr/>
    </dgm:pt>
    <dgm:pt modelId="{D16DA508-92C5-774D-837C-009BAD349F76}" type="pres">
      <dgm:prSet presAssocID="{733E1E8D-CE6D-C64B-B52E-575D62648A29}" presName="sp" presStyleCnt="0"/>
      <dgm:spPr/>
    </dgm:pt>
    <dgm:pt modelId="{603DFDE7-C369-C244-A688-F8DD1B2817BA}" type="pres">
      <dgm:prSet presAssocID="{860853D8-73CC-C043-8EAC-47B94B63E765}" presName="composite" presStyleCnt="0"/>
      <dgm:spPr/>
    </dgm:pt>
    <dgm:pt modelId="{418001C3-68A7-8140-8D10-1D114145F7B5}" type="pres">
      <dgm:prSet presAssocID="{860853D8-73CC-C043-8EAC-47B94B63E765}" presName="parentText" presStyleLbl="alignNode1" presStyleIdx="2" presStyleCnt="4">
        <dgm:presLayoutVars>
          <dgm:chMax val="1"/>
          <dgm:bulletEnabled val="1"/>
        </dgm:presLayoutVars>
      </dgm:prSet>
      <dgm:spPr/>
    </dgm:pt>
    <dgm:pt modelId="{88FB5D3B-084E-6C49-ABDD-B64E4C4839F1}" type="pres">
      <dgm:prSet presAssocID="{860853D8-73CC-C043-8EAC-47B94B63E765}" presName="descendantText" presStyleLbl="alignAcc1" presStyleIdx="2" presStyleCnt="4">
        <dgm:presLayoutVars>
          <dgm:bulletEnabled val="1"/>
        </dgm:presLayoutVars>
      </dgm:prSet>
      <dgm:spPr/>
    </dgm:pt>
    <dgm:pt modelId="{A3B98760-9583-004F-8420-93751A69B1E7}" type="pres">
      <dgm:prSet presAssocID="{2A035BEA-1B71-C54C-8D0E-AD67B31CF667}" presName="sp" presStyleCnt="0"/>
      <dgm:spPr/>
    </dgm:pt>
    <dgm:pt modelId="{623CB3F7-2E98-4842-A5E5-3E7EC80B5CF1}" type="pres">
      <dgm:prSet presAssocID="{492E1A10-F410-A047-9460-DC0C843EF1B5}" presName="composite" presStyleCnt="0"/>
      <dgm:spPr/>
    </dgm:pt>
    <dgm:pt modelId="{815476F9-AF56-5040-8762-08F08AB2AE84}" type="pres">
      <dgm:prSet presAssocID="{492E1A10-F410-A047-9460-DC0C843EF1B5}" presName="parentText" presStyleLbl="alignNode1" presStyleIdx="3" presStyleCnt="4">
        <dgm:presLayoutVars>
          <dgm:chMax val="1"/>
          <dgm:bulletEnabled val="1"/>
        </dgm:presLayoutVars>
      </dgm:prSet>
      <dgm:spPr/>
    </dgm:pt>
    <dgm:pt modelId="{45A45B74-783F-AF44-A736-46BBB8FBB37B}" type="pres">
      <dgm:prSet presAssocID="{492E1A10-F410-A047-9460-DC0C843EF1B5}" presName="descendantText" presStyleLbl="alignAcc1" presStyleIdx="3" presStyleCnt="4">
        <dgm:presLayoutVars>
          <dgm:bulletEnabled val="1"/>
        </dgm:presLayoutVars>
      </dgm:prSet>
      <dgm:spPr/>
    </dgm:pt>
  </dgm:ptLst>
  <dgm:cxnLst>
    <dgm:cxn modelId="{D70E1B03-2277-144D-8001-BD6070D65ABF}" srcId="{6C5E57AE-CB8C-E848-8282-617A22CA7184}" destId="{E3903160-E875-4142-9BE8-E8715267EB0E}" srcOrd="0" destOrd="0" parTransId="{84C0FC39-6218-5B40-8DC4-AE7324B29C98}" sibTransId="{E0E218B2-9420-6340-B803-06DC91BB17D1}"/>
    <dgm:cxn modelId="{73A87007-96F1-234A-8421-3FC0D22F11DD}" srcId="{492E1A10-F410-A047-9460-DC0C843EF1B5}" destId="{AEDC162B-9B53-DD4B-88FE-F01FD7D390C6}" srcOrd="0" destOrd="0" parTransId="{FCDDF1DD-B492-EB4D-BA15-4CCF829FA53F}" sibTransId="{A6F87247-333B-4B40-92DC-54F5B43DA489}"/>
    <dgm:cxn modelId="{1BBD554E-CF42-824E-8D2C-DAB5CC8740E6}" type="presOf" srcId="{860853D8-73CC-C043-8EAC-47B94B63E765}" destId="{418001C3-68A7-8140-8D10-1D114145F7B5}" srcOrd="0" destOrd="0" presId="urn:microsoft.com/office/officeart/2005/8/layout/chevron2"/>
    <dgm:cxn modelId="{AFA8D383-F0DA-9941-AAAC-479193D0E6E6}" type="presOf" srcId="{560508B9-B4C7-7540-B172-E53C79B42D89}" destId="{88FB5D3B-084E-6C49-ABDD-B64E4C4839F1}" srcOrd="0" destOrd="0" presId="urn:microsoft.com/office/officeart/2005/8/layout/chevron2"/>
    <dgm:cxn modelId="{BC27688C-BEBF-5248-94A9-3DA0D2A01C8A}" srcId="{D9E69E4A-6977-3B4A-9E4A-E8E1022FE4D9}" destId="{41B8AA67-64B0-3C48-8AD2-C2A3F86DACEC}" srcOrd="0" destOrd="0" parTransId="{5E7ED76F-AADA-0646-98AF-00C2381F6006}" sibTransId="{9439A199-7DD3-9646-9455-520E67EF949F}"/>
    <dgm:cxn modelId="{668F1A8F-1799-F541-A57E-176F494677E1}" type="presOf" srcId="{860BAF1B-D41B-7047-9ED6-3EA599CF4C49}" destId="{4ABBF5EA-8D6E-B24B-96C5-03061A41AE82}" srcOrd="0" destOrd="0" presId="urn:microsoft.com/office/officeart/2005/8/layout/chevron2"/>
    <dgm:cxn modelId="{7F80BF92-5521-8542-A645-8771638AD70D}" srcId="{E3903160-E875-4142-9BE8-E8715267EB0E}" destId="{860BAF1B-D41B-7047-9ED6-3EA599CF4C49}" srcOrd="0" destOrd="0" parTransId="{F5823128-E88F-C54D-9017-A50AB70C648D}" sibTransId="{1D8A772B-337C-B94B-8EFE-F882A44828CC}"/>
    <dgm:cxn modelId="{E5226895-F0C7-F14C-A3B4-8B925B2668E0}" type="presOf" srcId="{E3903160-E875-4142-9BE8-E8715267EB0E}" destId="{EAD85F90-AB92-7F4D-8B6A-A8FA77F866EA}" srcOrd="0" destOrd="0" presId="urn:microsoft.com/office/officeart/2005/8/layout/chevron2"/>
    <dgm:cxn modelId="{B36937A3-003C-E443-8BBB-BF2EDF5FBC5B}" type="presOf" srcId="{492E1A10-F410-A047-9460-DC0C843EF1B5}" destId="{815476F9-AF56-5040-8762-08F08AB2AE84}" srcOrd="0" destOrd="0" presId="urn:microsoft.com/office/officeart/2005/8/layout/chevron2"/>
    <dgm:cxn modelId="{B8C1C5BE-8EAD-0248-B8D2-490CDB4A0A10}" type="presOf" srcId="{AEDC162B-9B53-DD4B-88FE-F01FD7D390C6}" destId="{45A45B74-783F-AF44-A736-46BBB8FBB37B}" srcOrd="0" destOrd="0" presId="urn:microsoft.com/office/officeart/2005/8/layout/chevron2"/>
    <dgm:cxn modelId="{440EC6BF-F932-DD44-AEF3-DDF0E71410E8}" srcId="{6C5E57AE-CB8C-E848-8282-617A22CA7184}" destId="{860853D8-73CC-C043-8EAC-47B94B63E765}" srcOrd="2" destOrd="0" parTransId="{FD70D141-E775-584F-8349-A5CFB1EC8900}" sibTransId="{2A035BEA-1B71-C54C-8D0E-AD67B31CF667}"/>
    <dgm:cxn modelId="{96FB19C7-8CD2-4D45-A49D-0862E55929A0}" type="presOf" srcId="{41B8AA67-64B0-3C48-8AD2-C2A3F86DACEC}" destId="{B0E08FAA-7343-804E-8E6D-976029334A80}" srcOrd="0" destOrd="0" presId="urn:microsoft.com/office/officeart/2005/8/layout/chevron2"/>
    <dgm:cxn modelId="{D2EED6C9-4301-8141-A25B-8BB7C1B90A02}" srcId="{6C5E57AE-CB8C-E848-8282-617A22CA7184}" destId="{D9E69E4A-6977-3B4A-9E4A-E8E1022FE4D9}" srcOrd="1" destOrd="0" parTransId="{B0A88719-97EC-DA41-BE1F-A2652F238835}" sibTransId="{733E1E8D-CE6D-C64B-B52E-575D62648A29}"/>
    <dgm:cxn modelId="{07B3DDCB-1B64-144C-8965-D994B8B13CF0}" srcId="{860853D8-73CC-C043-8EAC-47B94B63E765}" destId="{560508B9-B4C7-7540-B172-E53C79B42D89}" srcOrd="0" destOrd="0" parTransId="{B40A7AE0-1ED4-EB49-AD6A-9A7FE0FD236B}" sibTransId="{247126F7-02CB-8042-947C-F6CC27E978A8}"/>
    <dgm:cxn modelId="{10978CE6-9CED-7E4D-AC9A-F9840604A667}" type="presOf" srcId="{D9E69E4A-6977-3B4A-9E4A-E8E1022FE4D9}" destId="{39905270-9EE5-E64B-80E6-860E0EFA7C9F}" srcOrd="0" destOrd="0" presId="urn:microsoft.com/office/officeart/2005/8/layout/chevron2"/>
    <dgm:cxn modelId="{44CB54F8-BBE7-4849-BC54-9E75C83F81F4}" srcId="{6C5E57AE-CB8C-E848-8282-617A22CA7184}" destId="{492E1A10-F410-A047-9460-DC0C843EF1B5}" srcOrd="3" destOrd="0" parTransId="{0978E771-14C1-DD49-87C6-0C78CCC87CB0}" sibTransId="{C727E973-F27C-0E4F-BC88-1B76EC460CA0}"/>
    <dgm:cxn modelId="{343222FA-E78B-B349-A32C-FEB5938B7A3A}" type="presOf" srcId="{6C5E57AE-CB8C-E848-8282-617A22CA7184}" destId="{D8A966DA-8425-434B-9C13-4750008B6016}" srcOrd="0" destOrd="0" presId="urn:microsoft.com/office/officeart/2005/8/layout/chevron2"/>
    <dgm:cxn modelId="{D5A60D1E-9F43-7049-A56D-2DCF892073F5}" type="presParOf" srcId="{D8A966DA-8425-434B-9C13-4750008B6016}" destId="{B51840D9-B39A-A149-BD3E-89BD6C742CBF}" srcOrd="0" destOrd="0" presId="urn:microsoft.com/office/officeart/2005/8/layout/chevron2"/>
    <dgm:cxn modelId="{9B26C370-ADF8-3F41-91B1-11691E9647A0}" type="presParOf" srcId="{B51840D9-B39A-A149-BD3E-89BD6C742CBF}" destId="{EAD85F90-AB92-7F4D-8B6A-A8FA77F866EA}" srcOrd="0" destOrd="0" presId="urn:microsoft.com/office/officeart/2005/8/layout/chevron2"/>
    <dgm:cxn modelId="{7BB32222-1474-6740-8818-354559AFBDC7}" type="presParOf" srcId="{B51840D9-B39A-A149-BD3E-89BD6C742CBF}" destId="{4ABBF5EA-8D6E-B24B-96C5-03061A41AE82}" srcOrd="1" destOrd="0" presId="urn:microsoft.com/office/officeart/2005/8/layout/chevron2"/>
    <dgm:cxn modelId="{2298C590-B924-7D4B-A8B1-38F8FEDCC387}" type="presParOf" srcId="{D8A966DA-8425-434B-9C13-4750008B6016}" destId="{9FF69E51-5BC9-5B4A-B96F-3A325E2F1DFF}" srcOrd="1" destOrd="0" presId="urn:microsoft.com/office/officeart/2005/8/layout/chevron2"/>
    <dgm:cxn modelId="{B8FEFFCF-96A9-2943-9B67-FD94EFE151E1}" type="presParOf" srcId="{D8A966DA-8425-434B-9C13-4750008B6016}" destId="{C44877BC-13E8-D640-8366-BE0EB084BEAB}" srcOrd="2" destOrd="0" presId="urn:microsoft.com/office/officeart/2005/8/layout/chevron2"/>
    <dgm:cxn modelId="{C0A41F4D-D910-E14D-82FC-8FB77C1925FA}" type="presParOf" srcId="{C44877BC-13E8-D640-8366-BE0EB084BEAB}" destId="{39905270-9EE5-E64B-80E6-860E0EFA7C9F}" srcOrd="0" destOrd="0" presId="urn:microsoft.com/office/officeart/2005/8/layout/chevron2"/>
    <dgm:cxn modelId="{F6784AE0-7780-2945-BDC6-D97673BD045A}" type="presParOf" srcId="{C44877BC-13E8-D640-8366-BE0EB084BEAB}" destId="{B0E08FAA-7343-804E-8E6D-976029334A80}" srcOrd="1" destOrd="0" presId="urn:microsoft.com/office/officeart/2005/8/layout/chevron2"/>
    <dgm:cxn modelId="{8DC71A92-3423-D044-9BE1-05B91BB925F7}" type="presParOf" srcId="{D8A966DA-8425-434B-9C13-4750008B6016}" destId="{D16DA508-92C5-774D-837C-009BAD349F76}" srcOrd="3" destOrd="0" presId="urn:microsoft.com/office/officeart/2005/8/layout/chevron2"/>
    <dgm:cxn modelId="{5FE0298E-DC83-9142-8E4E-350801F353E9}" type="presParOf" srcId="{D8A966DA-8425-434B-9C13-4750008B6016}" destId="{603DFDE7-C369-C244-A688-F8DD1B2817BA}" srcOrd="4" destOrd="0" presId="urn:microsoft.com/office/officeart/2005/8/layout/chevron2"/>
    <dgm:cxn modelId="{75EC6014-FDCA-B343-8BDB-2EECBE8B14DF}" type="presParOf" srcId="{603DFDE7-C369-C244-A688-F8DD1B2817BA}" destId="{418001C3-68A7-8140-8D10-1D114145F7B5}" srcOrd="0" destOrd="0" presId="urn:microsoft.com/office/officeart/2005/8/layout/chevron2"/>
    <dgm:cxn modelId="{A05F5F47-B108-6741-B029-CA8A314758AF}" type="presParOf" srcId="{603DFDE7-C369-C244-A688-F8DD1B2817BA}" destId="{88FB5D3B-084E-6C49-ABDD-B64E4C4839F1}" srcOrd="1" destOrd="0" presId="urn:microsoft.com/office/officeart/2005/8/layout/chevron2"/>
    <dgm:cxn modelId="{6339831B-E7B9-194A-8BD5-E0A211AFA651}" type="presParOf" srcId="{D8A966DA-8425-434B-9C13-4750008B6016}" destId="{A3B98760-9583-004F-8420-93751A69B1E7}" srcOrd="5" destOrd="0" presId="urn:microsoft.com/office/officeart/2005/8/layout/chevron2"/>
    <dgm:cxn modelId="{941DBBEA-1929-1748-9CA9-F9E6731EDEB0}" type="presParOf" srcId="{D8A966DA-8425-434B-9C13-4750008B6016}" destId="{623CB3F7-2E98-4842-A5E5-3E7EC80B5CF1}" srcOrd="6" destOrd="0" presId="urn:microsoft.com/office/officeart/2005/8/layout/chevron2"/>
    <dgm:cxn modelId="{BB0F32C7-3D0E-ED41-BA9A-5B4E154182F5}" type="presParOf" srcId="{623CB3F7-2E98-4842-A5E5-3E7EC80B5CF1}" destId="{815476F9-AF56-5040-8762-08F08AB2AE84}" srcOrd="0" destOrd="0" presId="urn:microsoft.com/office/officeart/2005/8/layout/chevron2"/>
    <dgm:cxn modelId="{1168D4F4-128B-F44A-9A90-3906FC160E70}" type="presParOf" srcId="{623CB3F7-2E98-4842-A5E5-3E7EC80B5CF1}" destId="{45A45B74-783F-AF44-A736-46BBB8FBB3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5783E-D36F-8D47-BBFB-DBE4A18656F3}">
      <dsp:nvSpPr>
        <dsp:cNvPr id="0" name=""/>
        <dsp:cNvSpPr/>
      </dsp:nvSpPr>
      <dsp:spPr>
        <a:xfrm>
          <a:off x="1562323" y="3187"/>
          <a:ext cx="4403913" cy="176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it-IT" sz="2400" kern="1200" dirty="0" err="1">
              <a:latin typeface="Candara" panose="020E0502030303020204" pitchFamily="34" charset="0"/>
            </a:rPr>
            <a:t>Primary</a:t>
          </a:r>
          <a:r>
            <a:rPr lang="it-IT" sz="2400" kern="1200" dirty="0">
              <a:latin typeface="Candara" panose="020E0502030303020204" pitchFamily="34" charset="0"/>
            </a:rPr>
            <a:t> </a:t>
          </a:r>
          <a:r>
            <a:rPr lang="it-IT" sz="2400" kern="1200" dirty="0" err="1">
              <a:latin typeface="Candara" panose="020E0502030303020204" pitchFamily="34" charset="0"/>
            </a:rPr>
            <a:t>outcome</a:t>
          </a:r>
          <a:r>
            <a:rPr lang="it-IT" sz="2400" kern="1200" dirty="0">
              <a:latin typeface="Candara" panose="020E0502030303020204" pitchFamily="34" charset="0"/>
            </a:rPr>
            <a:t>: </a:t>
          </a:r>
        </a:p>
        <a:p>
          <a:pPr marL="0" lvl="0" indent="0" algn="ctr" defTabSz="1066800">
            <a:lnSpc>
              <a:spcPct val="90000"/>
            </a:lnSpc>
            <a:spcBef>
              <a:spcPct val="0"/>
            </a:spcBef>
            <a:spcAft>
              <a:spcPct val="35000"/>
            </a:spcAft>
            <a:buNone/>
          </a:pPr>
          <a:r>
            <a:rPr lang="it-IT" sz="2400" kern="1200" dirty="0">
              <a:latin typeface="Candara" panose="020E0502030303020204" pitchFamily="34" charset="0"/>
            </a:rPr>
            <a:t>25 % TWL a 5 anni.</a:t>
          </a:r>
        </a:p>
      </dsp:txBody>
      <dsp:txXfrm>
        <a:off x="2443106" y="3187"/>
        <a:ext cx="2642348" cy="1761565"/>
      </dsp:txXfrm>
    </dsp:sp>
    <dsp:sp modelId="{759862DD-8670-F54B-8DAD-5CA4DA24E109}">
      <dsp:nvSpPr>
        <dsp:cNvPr id="0" name=""/>
        <dsp:cNvSpPr/>
      </dsp:nvSpPr>
      <dsp:spPr>
        <a:xfrm>
          <a:off x="1562323" y="2011371"/>
          <a:ext cx="4403913" cy="176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it-IT" sz="2400" kern="1200" dirty="0" err="1">
              <a:latin typeface="Candara" panose="020E0502030303020204" pitchFamily="34" charset="0"/>
            </a:rPr>
            <a:t>Secondary</a:t>
          </a:r>
          <a:r>
            <a:rPr lang="it-IT" sz="2400" kern="1200" dirty="0">
              <a:latin typeface="Candara" panose="020E0502030303020204" pitchFamily="34" charset="0"/>
            </a:rPr>
            <a:t> </a:t>
          </a:r>
          <a:r>
            <a:rPr lang="it-IT" sz="2400" kern="1200" dirty="0" err="1">
              <a:latin typeface="Candara" panose="020E0502030303020204" pitchFamily="34" charset="0"/>
            </a:rPr>
            <a:t>outcomes</a:t>
          </a:r>
          <a:r>
            <a:rPr lang="it-IT" sz="2400" kern="1200" dirty="0">
              <a:latin typeface="Candara" panose="020E0502030303020204" pitchFamily="34" charset="0"/>
            </a:rPr>
            <a:t>: </a:t>
          </a:r>
        </a:p>
        <a:p>
          <a:pPr marL="0" lvl="0" indent="0" algn="ctr" defTabSz="1066800">
            <a:lnSpc>
              <a:spcPct val="90000"/>
            </a:lnSpc>
            <a:spcBef>
              <a:spcPct val="0"/>
            </a:spcBef>
            <a:spcAft>
              <a:spcPct val="35000"/>
            </a:spcAft>
            <a:buNone/>
          </a:pPr>
          <a:r>
            <a:rPr lang="it-IT" sz="2400" kern="1200" dirty="0">
              <a:latin typeface="Candara" panose="020E0502030303020204" pitchFamily="34" charset="0"/>
            </a:rPr>
            <a:t>%EWL, 𝜟BMI, miglioramento delle comorbilità.</a:t>
          </a:r>
        </a:p>
      </dsp:txBody>
      <dsp:txXfrm>
        <a:off x="2443106" y="2011371"/>
        <a:ext cx="2642348" cy="1761565"/>
      </dsp:txXfrm>
    </dsp:sp>
    <dsp:sp modelId="{65EBC8FE-EC03-A246-A43F-C9FC9904B26E}">
      <dsp:nvSpPr>
        <dsp:cNvPr id="0" name=""/>
        <dsp:cNvSpPr/>
      </dsp:nvSpPr>
      <dsp:spPr>
        <a:xfrm>
          <a:off x="1562323" y="4019556"/>
          <a:ext cx="4403913" cy="17615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it-IT" sz="2400" kern="1200" dirty="0" err="1">
              <a:latin typeface="Candara" panose="020E0502030303020204" pitchFamily="34" charset="0"/>
            </a:rPr>
            <a:t>Postoperative</a:t>
          </a:r>
          <a:r>
            <a:rPr lang="it-IT" sz="2400" kern="1200" dirty="0">
              <a:latin typeface="Candara" panose="020E0502030303020204" pitchFamily="34" charset="0"/>
            </a:rPr>
            <a:t> </a:t>
          </a:r>
          <a:r>
            <a:rPr lang="it-IT" sz="2400" kern="1200" dirty="0" err="1">
              <a:latin typeface="Candara" panose="020E0502030303020204" pitchFamily="34" charset="0"/>
            </a:rPr>
            <a:t>complications</a:t>
          </a:r>
          <a:r>
            <a:rPr lang="it-IT" sz="2400" kern="1200" dirty="0">
              <a:latin typeface="Candara" panose="020E0502030303020204" pitchFamily="34" charset="0"/>
            </a:rPr>
            <a:t> (CDS) entro 30 gg dalla chirurgia.</a:t>
          </a:r>
        </a:p>
      </dsp:txBody>
      <dsp:txXfrm>
        <a:off x="2443106" y="4019556"/>
        <a:ext cx="2642348" cy="1761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02208-406B-EF46-A314-E7520F9AB4D3}">
      <dsp:nvSpPr>
        <dsp:cNvPr id="0" name=""/>
        <dsp:cNvSpPr/>
      </dsp:nvSpPr>
      <dsp:spPr>
        <a:xfrm>
          <a:off x="1066804" y="0"/>
          <a:ext cx="5596128" cy="559612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39670-9706-CE42-87A5-D197CAF3C43F}">
      <dsp:nvSpPr>
        <dsp:cNvPr id="0" name=""/>
        <dsp:cNvSpPr/>
      </dsp:nvSpPr>
      <dsp:spPr>
        <a:xfrm>
          <a:off x="3721957" y="206590"/>
          <a:ext cx="3637483" cy="79569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err="1">
              <a:latin typeface="Candara" panose="020E0502030303020204" pitchFamily="34" charset="0"/>
            </a:rPr>
            <a:t>Excess</a:t>
          </a:r>
          <a:r>
            <a:rPr lang="it-IT" sz="2400" kern="1200" dirty="0">
              <a:latin typeface="Candara" panose="020E0502030303020204" pitchFamily="34" charset="0"/>
            </a:rPr>
            <a:t> weight </a:t>
          </a:r>
          <a:r>
            <a:rPr lang="it-IT" sz="2400" kern="1200" dirty="0" err="1">
              <a:latin typeface="Candara" panose="020E0502030303020204" pitchFamily="34" charset="0"/>
            </a:rPr>
            <a:t>loss</a:t>
          </a:r>
          <a:r>
            <a:rPr lang="it-IT" sz="2400" kern="1200" dirty="0">
              <a:latin typeface="Candara" panose="020E0502030303020204" pitchFamily="34" charset="0"/>
            </a:rPr>
            <a:t> (EWL)</a:t>
          </a:r>
        </a:p>
      </dsp:txBody>
      <dsp:txXfrm>
        <a:off x="3760800" y="245433"/>
        <a:ext cx="3559797" cy="718013"/>
      </dsp:txXfrm>
    </dsp:sp>
    <dsp:sp modelId="{1E39D75B-18F7-E945-A2BF-A7A682BBACD8}">
      <dsp:nvSpPr>
        <dsp:cNvPr id="0" name=""/>
        <dsp:cNvSpPr/>
      </dsp:nvSpPr>
      <dsp:spPr>
        <a:xfrm>
          <a:off x="3721957" y="1033314"/>
          <a:ext cx="3637483" cy="79569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Candara" panose="020E0502030303020204" pitchFamily="34" charset="0"/>
            </a:rPr>
            <a:t>𝜟 BMI  </a:t>
          </a:r>
        </a:p>
      </dsp:txBody>
      <dsp:txXfrm>
        <a:off x="3760800" y="1072157"/>
        <a:ext cx="3559797" cy="718013"/>
      </dsp:txXfrm>
    </dsp:sp>
    <dsp:sp modelId="{9D889387-9E77-6045-8F2E-31E080530818}">
      <dsp:nvSpPr>
        <dsp:cNvPr id="0" name=""/>
        <dsp:cNvSpPr/>
      </dsp:nvSpPr>
      <dsp:spPr>
        <a:xfrm>
          <a:off x="3697549" y="1899377"/>
          <a:ext cx="3637483" cy="79569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err="1">
              <a:latin typeface="Candara" panose="020E0502030303020204" pitchFamily="34" charset="0"/>
            </a:rPr>
            <a:t>Excess</a:t>
          </a:r>
          <a:r>
            <a:rPr lang="it-IT" sz="2400" kern="1200" dirty="0">
              <a:latin typeface="Candara" panose="020E0502030303020204" pitchFamily="34" charset="0"/>
            </a:rPr>
            <a:t> body mass index (EBMIL)</a:t>
          </a:r>
        </a:p>
      </dsp:txBody>
      <dsp:txXfrm>
        <a:off x="3736392" y="1938220"/>
        <a:ext cx="3559797" cy="718013"/>
      </dsp:txXfrm>
    </dsp:sp>
    <dsp:sp modelId="{E5F0F869-2C35-6B4D-B7A1-0024A85F2E1D}">
      <dsp:nvSpPr>
        <dsp:cNvPr id="0" name=""/>
        <dsp:cNvSpPr/>
      </dsp:nvSpPr>
      <dsp:spPr>
        <a:xfrm>
          <a:off x="3734142" y="2817542"/>
          <a:ext cx="3637483" cy="79569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Candara" panose="020E0502030303020204" pitchFamily="34" charset="0"/>
            </a:rPr>
            <a:t>Total body weight </a:t>
          </a:r>
          <a:r>
            <a:rPr lang="it-IT" sz="2400" kern="1200" dirty="0" err="1">
              <a:latin typeface="Candara" panose="020E0502030303020204" pitchFamily="34" charset="0"/>
            </a:rPr>
            <a:t>loss</a:t>
          </a:r>
          <a:r>
            <a:rPr lang="it-IT" sz="2400" kern="1200" dirty="0">
              <a:latin typeface="Candara" panose="020E0502030303020204" pitchFamily="34" charset="0"/>
            </a:rPr>
            <a:t> (TBWL</a:t>
          </a:r>
          <a:r>
            <a:rPr lang="it-IT" sz="2000" kern="1200" dirty="0"/>
            <a:t>)</a:t>
          </a:r>
        </a:p>
      </dsp:txBody>
      <dsp:txXfrm>
        <a:off x="3772985" y="2856385"/>
        <a:ext cx="3559797" cy="718013"/>
      </dsp:txXfrm>
    </dsp:sp>
    <dsp:sp modelId="{06AD81DE-6B0D-6D46-A409-5175E4CEA004}">
      <dsp:nvSpPr>
        <dsp:cNvPr id="0" name=""/>
        <dsp:cNvSpPr/>
      </dsp:nvSpPr>
      <dsp:spPr>
        <a:xfrm>
          <a:off x="3697549" y="3726279"/>
          <a:ext cx="3637483" cy="79569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err="1">
              <a:latin typeface="Candara" panose="020E0502030303020204" pitchFamily="34" charset="0"/>
            </a:rPr>
            <a:t>Surgical</a:t>
          </a:r>
          <a:r>
            <a:rPr lang="it-IT" sz="2400" kern="1200" dirty="0">
              <a:latin typeface="Candara" panose="020E0502030303020204" pitchFamily="34" charset="0"/>
            </a:rPr>
            <a:t> </a:t>
          </a:r>
          <a:r>
            <a:rPr lang="it-IT" sz="2400" kern="1200" dirty="0" err="1">
              <a:latin typeface="Candara" panose="020E0502030303020204" pitchFamily="34" charset="0"/>
            </a:rPr>
            <a:t>complications</a:t>
          </a:r>
          <a:endParaRPr lang="it-IT" sz="2400" kern="1200" dirty="0">
            <a:latin typeface="Candara" panose="020E0502030303020204" pitchFamily="34" charset="0"/>
          </a:endParaRPr>
        </a:p>
      </dsp:txBody>
      <dsp:txXfrm>
        <a:off x="3736392" y="3765122"/>
        <a:ext cx="3559797" cy="718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85F90-AB92-7F4D-8B6A-A8FA77F866EA}">
      <dsp:nvSpPr>
        <dsp:cNvPr id="0" name=""/>
        <dsp:cNvSpPr/>
      </dsp:nvSpPr>
      <dsp:spPr>
        <a:xfrm rot="5400000">
          <a:off x="-156049" y="200470"/>
          <a:ext cx="1040333" cy="72823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it-IT" sz="2000" kern="1200" dirty="0"/>
        </a:p>
      </dsp:txBody>
      <dsp:txXfrm rot="-5400000">
        <a:off x="2" y="408537"/>
        <a:ext cx="728233" cy="312100"/>
      </dsp:txXfrm>
    </dsp:sp>
    <dsp:sp modelId="{4ABBF5EA-8D6E-B24B-96C5-03061A41AE82}">
      <dsp:nvSpPr>
        <dsp:cNvPr id="0" name=""/>
        <dsp:cNvSpPr/>
      </dsp:nvSpPr>
      <dsp:spPr>
        <a:xfrm rot="5400000">
          <a:off x="5066320" y="-4336029"/>
          <a:ext cx="676216" cy="93523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latin typeface="Candara" panose="020E0502030303020204" pitchFamily="34" charset="0"/>
            </a:rPr>
            <a:t>3 mesi: GI </a:t>
          </a:r>
          <a:r>
            <a:rPr lang="it-IT" sz="2400" kern="1200" dirty="0" err="1">
              <a:latin typeface="Candara" panose="020E0502030303020204" pitchFamily="34" charset="0"/>
            </a:rPr>
            <a:t>bleeding</a:t>
          </a:r>
          <a:r>
            <a:rPr lang="it-IT" sz="2400" kern="1200" dirty="0">
              <a:latin typeface="Candara" panose="020E0502030303020204" pitchFamily="34" charset="0"/>
            </a:rPr>
            <a:t>, fistola, ascesso </a:t>
          </a:r>
          <a:r>
            <a:rPr lang="it-IT" sz="2400" kern="1200" dirty="0" err="1">
              <a:latin typeface="Candara" panose="020E0502030303020204" pitchFamily="34" charset="0"/>
            </a:rPr>
            <a:t>intraaddominale</a:t>
          </a:r>
          <a:r>
            <a:rPr lang="it-IT" sz="2400" kern="1200" dirty="0">
              <a:latin typeface="Candara" panose="020E0502030303020204" pitchFamily="34" charset="0"/>
            </a:rPr>
            <a:t>, infezione di ferita.</a:t>
          </a:r>
        </a:p>
      </dsp:txBody>
      <dsp:txXfrm rot="-5400000">
        <a:off x="728233" y="35068"/>
        <a:ext cx="9319381" cy="610196"/>
      </dsp:txXfrm>
    </dsp:sp>
    <dsp:sp modelId="{39905270-9EE5-E64B-80E6-860E0EFA7C9F}">
      <dsp:nvSpPr>
        <dsp:cNvPr id="0" name=""/>
        <dsp:cNvSpPr/>
      </dsp:nvSpPr>
      <dsp:spPr>
        <a:xfrm rot="5400000">
          <a:off x="-156049" y="1048451"/>
          <a:ext cx="1040333" cy="72823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it-IT" sz="2000" kern="1200" dirty="0"/>
        </a:p>
      </dsp:txBody>
      <dsp:txXfrm rot="-5400000">
        <a:off x="2" y="1256518"/>
        <a:ext cx="728233" cy="312100"/>
      </dsp:txXfrm>
    </dsp:sp>
    <dsp:sp modelId="{B0E08FAA-7343-804E-8E6D-976029334A80}">
      <dsp:nvSpPr>
        <dsp:cNvPr id="0" name=""/>
        <dsp:cNvSpPr/>
      </dsp:nvSpPr>
      <dsp:spPr>
        <a:xfrm rot="5400000">
          <a:off x="5066320" y="-3445686"/>
          <a:ext cx="676216" cy="93523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latin typeface="Candara" panose="020E0502030303020204" pitchFamily="34" charset="0"/>
            </a:rPr>
            <a:t>12 MESI: malnutrizione severa, ernie interne, </a:t>
          </a:r>
          <a:r>
            <a:rPr lang="it-IT" sz="2400" kern="1200" dirty="0" err="1">
              <a:latin typeface="Candara" panose="020E0502030303020204" pitchFamily="34" charset="0"/>
            </a:rPr>
            <a:t>reinterventi</a:t>
          </a:r>
          <a:r>
            <a:rPr lang="it-IT" sz="2400" kern="1200" dirty="0">
              <a:latin typeface="Candara" panose="020E0502030303020204" pitchFamily="34" charset="0"/>
            </a:rPr>
            <a:t>, stenosi, calcolosi della colecisti, </a:t>
          </a:r>
          <a:r>
            <a:rPr lang="it-IT" sz="2400" i="1" kern="1200" dirty="0">
              <a:latin typeface="Candara" panose="020E0502030303020204" pitchFamily="34" charset="0"/>
            </a:rPr>
            <a:t>dumping </a:t>
          </a:r>
          <a:r>
            <a:rPr lang="it-IT" sz="2400" i="1" kern="1200" dirty="0" err="1">
              <a:latin typeface="Candara" panose="020E0502030303020204" pitchFamily="34" charset="0"/>
            </a:rPr>
            <a:t>syndrome</a:t>
          </a:r>
          <a:r>
            <a:rPr lang="it-IT" sz="2400" kern="1200" dirty="0">
              <a:latin typeface="Candara" panose="020E0502030303020204" pitchFamily="34" charset="0"/>
            </a:rPr>
            <a:t>.</a:t>
          </a:r>
        </a:p>
      </dsp:txBody>
      <dsp:txXfrm rot="-5400000">
        <a:off x="728233" y="925411"/>
        <a:ext cx="9319381" cy="610196"/>
      </dsp:txXfrm>
    </dsp:sp>
    <dsp:sp modelId="{418001C3-68A7-8140-8D10-1D114145F7B5}">
      <dsp:nvSpPr>
        <dsp:cNvPr id="0" name=""/>
        <dsp:cNvSpPr/>
      </dsp:nvSpPr>
      <dsp:spPr>
        <a:xfrm rot="5400000">
          <a:off x="-156049" y="1938794"/>
          <a:ext cx="1040333" cy="72823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it-IT" sz="2000" kern="1200" dirty="0"/>
        </a:p>
      </dsp:txBody>
      <dsp:txXfrm rot="-5400000">
        <a:off x="2" y="2146861"/>
        <a:ext cx="728233" cy="312100"/>
      </dsp:txXfrm>
    </dsp:sp>
    <dsp:sp modelId="{88FB5D3B-084E-6C49-ABDD-B64E4C4839F1}">
      <dsp:nvSpPr>
        <dsp:cNvPr id="0" name=""/>
        <dsp:cNvSpPr/>
      </dsp:nvSpPr>
      <dsp:spPr>
        <a:xfrm rot="5400000">
          <a:off x="5066320" y="-2555343"/>
          <a:ext cx="676216" cy="93523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latin typeface="Candara" panose="020E0502030303020204" pitchFamily="34" charset="0"/>
            </a:rPr>
            <a:t>La più frequente complicanza è l’ernia interna ma non è associata  a nessuna dei due gruppi.</a:t>
          </a:r>
        </a:p>
      </dsp:txBody>
      <dsp:txXfrm rot="-5400000">
        <a:off x="728233" y="1815754"/>
        <a:ext cx="9319381" cy="610196"/>
      </dsp:txXfrm>
    </dsp:sp>
    <dsp:sp modelId="{815476F9-AF56-5040-8762-08F08AB2AE84}">
      <dsp:nvSpPr>
        <dsp:cNvPr id="0" name=""/>
        <dsp:cNvSpPr/>
      </dsp:nvSpPr>
      <dsp:spPr>
        <a:xfrm rot="5400000">
          <a:off x="-156049" y="2829137"/>
          <a:ext cx="1040333" cy="728233"/>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it-IT" sz="2000" kern="1200" dirty="0"/>
        </a:p>
      </dsp:txBody>
      <dsp:txXfrm rot="-5400000">
        <a:off x="2" y="3037204"/>
        <a:ext cx="728233" cy="312100"/>
      </dsp:txXfrm>
    </dsp:sp>
    <dsp:sp modelId="{45A45B74-783F-AF44-A736-46BBB8FBB37B}">
      <dsp:nvSpPr>
        <dsp:cNvPr id="0" name=""/>
        <dsp:cNvSpPr/>
      </dsp:nvSpPr>
      <dsp:spPr>
        <a:xfrm rot="5400000">
          <a:off x="5066320" y="-1665000"/>
          <a:ext cx="676216" cy="935239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latin typeface="Candara" panose="020E0502030303020204" pitchFamily="34" charset="0"/>
            </a:rPr>
            <a:t>Nessuno dei due gruppi riporta una maggiore mortalità.</a:t>
          </a:r>
        </a:p>
      </dsp:txBody>
      <dsp:txXfrm rot="-5400000">
        <a:off x="728233" y="2706097"/>
        <a:ext cx="9319381" cy="61019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25/10/25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25/10/25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PW</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3</a:t>
            </a:fld>
            <a:endParaRPr lang="it-IT" noProof="0" dirty="0"/>
          </a:p>
        </p:txBody>
      </p:sp>
    </p:spTree>
    <p:extLst>
      <p:ext uri="{BB962C8B-B14F-4D97-AF65-F5344CB8AC3E}">
        <p14:creationId xmlns:p14="http://schemas.microsoft.com/office/powerpoint/2010/main" val="326369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Questo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forest</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plot mostra i risultati di una meta-analisi che confronta gli effetti di un long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biliopancreatic</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rispetto a un short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sull’</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outcome</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%TWL (percentuale di perdita di peso totale) a diversi follow-up temporali. </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3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Non ci sono differenze significative tra la long e la short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La differenza delle medie complessivo è di 0.40 (95% CI -0.58; 1.56). Inoltre tra i due studi analizzati esiste una moderata eterogeneità (I</a:t>
            </a:r>
            <a:r>
              <a:rPr lang="it-IT" sz="12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=64%). Quindi si può concludere che a breve tempo, ovvero a 3 mesi non si può affermare che una tecnica sia migliore dell’altra.</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6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 questo tempo gli studi sono aumentati a 3 con una eterogeneità assente (I</a:t>
            </a:r>
            <a:r>
              <a:rPr lang="it-IT" sz="12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=0%) ed una differenza tra le medie di  0.91 (95% CI -0.23; 1.58). Questo porta a concludere che esiste un possibile trend vero la long BP, con un effetto complessivo stimato che è significativamente diverso da zero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P</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=0.009).</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12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anche a questo tempo abbiamo un favore per il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con una eterogeneità moderata (I²=50%). Quindi si può concludere che a 1 anno i pazienti con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lungo mostrano una maggiore perdita di peso.</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24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non ci sono differenze significative (anche perché l’intervallo di confidenza della differenze delle medie complessiva comprende l’unità) e gli studi presentano un’alta eterogeneità (I² = 78%). Possiamo concludere che i risultati sono contrastanti e quindi non si può trarre una conclusione a 2 anni.</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36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esiste una differenza significativa e marcata a favore del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P</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&lt;0.00001) con eterogeneità nulla (I</a:t>
            </a:r>
            <a:r>
              <a:rPr lang="it-IT" sz="12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=0%). Quindi a 3 anni, i pazienti con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lungo hanno una perdita di peso decisamente superiore.</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48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anche a questo ultimo tempo esiste una differenza significativa a favore del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con assenza di eterogeneità (I² = 0%). Anche a 4 anni l’effetto positivo del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persiste.</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Risultati complessivi (Total):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la differenza delle medie globale è di 1.67 (95% CI 0.93; 2.42), a favorevole del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Inoltre il test delle differenze tra i sottogruppi analizzati indica che l’effetto del trattamento è molto diverso e tende a variare nel tempo.</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8</a:t>
            </a:fld>
            <a:endParaRPr lang="it-IT" noProof="0" dirty="0"/>
          </a:p>
        </p:txBody>
      </p:sp>
    </p:spTree>
    <p:extLst>
      <p:ext uri="{BB962C8B-B14F-4D97-AF65-F5344CB8AC3E}">
        <p14:creationId xmlns:p14="http://schemas.microsoft.com/office/powerpoint/2010/main" val="257746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3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Ci sono differenze significative tra la long e la short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latin typeface="Aptos" panose="020B0004020202020204" pitchFamily="34" charset="0"/>
                <a:ea typeface="Aptos" panose="020B0004020202020204" pitchFamily="34" charset="0"/>
                <a:cs typeface="Times New Roman" panose="02020603050405020304" pitchFamily="18" charset="0"/>
              </a:rPr>
              <a:t>, a favore di quest’ultima.</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La differenza delle medie complessivo è di </a:t>
            </a:r>
            <a:r>
              <a:rPr lang="it-IT" sz="1200" kern="100" dirty="0">
                <a:latin typeface="Aptos" panose="020B0004020202020204" pitchFamily="34" charset="0"/>
                <a:ea typeface="Aptos" panose="020B0004020202020204" pitchFamily="34" charset="0"/>
                <a:cs typeface="Times New Roman" panose="02020603050405020304" pitchFamily="18" charset="0"/>
              </a:rPr>
              <a:t>4.16</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(95% CI 1.52; 6.79). L’eterogeneità è del 51%. Quindi si può concludere che anche a breve tempo l’effetto con la long è visibile.</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6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Esiste un’eterogeneità assente (I</a:t>
            </a:r>
            <a:r>
              <a:rPr lang="it-IT" sz="12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=0%) ad indicare proprio la coerenza con gli studi ed una differenza tra le medie di  5.66 (95% CI 3.47; 7.84). Questo porta a concludere che esiste un trend per la long BP, con un effetto complessivo stimato che è significativamente diverso da zero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P</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&lt;0.00001).</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12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anche a questo tempo abbiamo un favore per il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con una eterogeneità assente (I²=0%). Quindi si può concludere che anche ad un anno si è a favore della long.</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24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 2 anni la situazione rimane quasi inalterata sempre a favore della long, sebbene con una eterogeneità non eccessiva (I²=44%). </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36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esiste una differenza significativa e marcata a favore del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P</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&lt;0.00001) anche a 3 anni.</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48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persiste l’effetto di sopra anche a 4 anni.</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9</a:t>
            </a:fld>
            <a:endParaRPr lang="it-IT" noProof="0" dirty="0"/>
          </a:p>
        </p:txBody>
      </p:sp>
    </p:spTree>
    <p:extLst>
      <p:ext uri="{BB962C8B-B14F-4D97-AF65-F5344CB8AC3E}">
        <p14:creationId xmlns:p14="http://schemas.microsoft.com/office/powerpoint/2010/main" val="105352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3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Non ci sono differenze significative tra la long e la short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latin typeface="Aptos" panose="020B0004020202020204" pitchFamily="34" charset="0"/>
                <a:ea typeface="Aptos" panose="020B0004020202020204" pitchFamily="34" charset="0"/>
                <a:cs typeface="Times New Roman" panose="02020603050405020304" pitchFamily="18" charset="0"/>
              </a:rPr>
              <a:t>.</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La differenza delle medie complessivo è di </a:t>
            </a:r>
            <a:r>
              <a:rPr lang="it-IT" sz="1200" kern="100" dirty="0">
                <a:latin typeface="Aptos" panose="020B0004020202020204" pitchFamily="34" charset="0"/>
                <a:ea typeface="Aptos" panose="020B0004020202020204" pitchFamily="34" charset="0"/>
                <a:cs typeface="Times New Roman" panose="02020603050405020304" pitchFamily="18" charset="0"/>
              </a:rPr>
              <a:t>0.33</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(95% CI -0.23; 0.89). L’eterogeneità è del 38%. Quindi si può concludere che l’effetto a breve tempo non è così evidente.</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6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Esiste un’eterogeneità assente (I</a:t>
            </a:r>
            <a:r>
              <a:rPr lang="it-IT" sz="12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=0%) ad indicare proprio la coerenza con gli studi ed una differenza tra le medie di  </a:t>
            </a:r>
            <a:r>
              <a:rPr lang="it-IT" sz="1200" kern="100" dirty="0">
                <a:latin typeface="Aptos" panose="020B0004020202020204" pitchFamily="34" charset="0"/>
                <a:ea typeface="Aptos" panose="020B0004020202020204" pitchFamily="34" charset="0"/>
                <a:cs typeface="Times New Roman" panose="02020603050405020304" pitchFamily="18" charset="0"/>
              </a:rPr>
              <a:t>0.10</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(95% CI -0.32; 0.53). Ma l’effetto overall non denota una predominanza nello scegliere una tecnica piutto</a:t>
            </a:r>
            <a:r>
              <a:rPr lang="it-IT" sz="1200" kern="100" dirty="0">
                <a:latin typeface="Aptos" panose="020B0004020202020204" pitchFamily="34" charset="0"/>
                <a:ea typeface="Aptos" panose="020B0004020202020204" pitchFamily="34" charset="0"/>
                <a:cs typeface="Times New Roman" panose="02020603050405020304" pitchFamily="18" charset="0"/>
              </a:rPr>
              <a:t>sto che un’altra.</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12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anche a questo tempo abbiamo un favore per il long BP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limb</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con una eterogeneità moderata (I²=43%). Quindi si può concludere che anche ad un anno non si può concludere che una tecnica sia a favore dell’altra.</a:t>
            </a:r>
          </a:p>
          <a:p>
            <a:pPr>
              <a:lnSpc>
                <a:spcPct val="107000"/>
              </a:lnSpc>
              <a:spcAft>
                <a:spcPts val="800"/>
              </a:spcAft>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18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 questo tempo l’</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eterogenità</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è molto elevata, al 83%. A questo tempo non possiamo trarre conclusioni.</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24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 2 anni la situazione rimane quasi inalterata sempre a favore della long, anche con una eterogeneità assente (I²=0%). </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36 mesi: </a:t>
            </a:r>
            <a:r>
              <a:rPr lang="it-IT" sz="1200" b="1" kern="100" dirty="0">
                <a:latin typeface="Aptos" panose="020B0004020202020204" pitchFamily="34" charset="0"/>
                <a:ea typeface="Aptos" panose="020B0004020202020204" pitchFamily="34" charset="0"/>
                <a:cs typeface="Times New Roman" panose="02020603050405020304" pitchFamily="18" charset="0"/>
              </a:rPr>
              <a:t>l</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eterogenità</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elevata e l’assenza di significatività non consente di trarre conclusioni (anche in presenza, per uno studio di una stima con un intervallo di confidenza molto grande). </a:t>
            </a:r>
          </a:p>
          <a:p>
            <a:pPr>
              <a:lnSpc>
                <a:spcPct val="107000"/>
              </a:lnSpc>
              <a:spcAft>
                <a:spcPts val="800"/>
              </a:spcAft>
              <a:buNone/>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A 48 mesi: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sebbene siano presenti solo 2 studi, persiste l’effetto pro long.</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10</a:t>
            </a:fld>
            <a:endParaRPr lang="it-IT" noProof="0" dirty="0"/>
          </a:p>
        </p:txBody>
      </p:sp>
    </p:spTree>
    <p:extLst>
      <p:ext uri="{BB962C8B-B14F-4D97-AF65-F5344CB8AC3E}">
        <p14:creationId xmlns:p14="http://schemas.microsoft.com/office/powerpoint/2010/main" val="316434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13</a:t>
            </a:fld>
            <a:endParaRPr lang="it-IT" noProof="0" dirty="0"/>
          </a:p>
        </p:txBody>
      </p:sp>
    </p:spTree>
    <p:extLst>
      <p:ext uri="{BB962C8B-B14F-4D97-AF65-F5344CB8AC3E}">
        <p14:creationId xmlns:p14="http://schemas.microsoft.com/office/powerpoint/2010/main" val="286679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Questo grafico consente di valutare la presenza di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bias</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di pubblicazione degli studi inclusi nella metanalisi. L’asse delle x indica la dimensione dell’effetto stimata (in questo caso la differenza media, MD, nella % di perdita totale di peso - TWL%), mentre l’asse Y, indica l’errore standard della differenza media (SE), usato come misura della precisione dello studio. </a:t>
            </a:r>
          </a:p>
          <a:p>
            <a:pPr>
              <a:lnSpc>
                <a:spcPct val="107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Studi più precisi (con errore standard basso) sono posizionati verso la cima del grafico, mentre studi meno precisi (con errore standard alto) verso il fondo.</a:t>
            </a:r>
          </a:p>
          <a:p>
            <a:pPr>
              <a:lnSpc>
                <a:spcPct val="107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Ogni simbolo indica gli studi che hanno analizzato i tempi corrispondenti. </a:t>
            </a:r>
          </a:p>
          <a:p>
            <a:pPr>
              <a:lnSpc>
                <a:spcPct val="107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Le linee tratteggiate formano un "imbuto" che rappresenta l’intervallo di confidenza previsto della dimensione dell’effetto in relazione alla precisione. Se gli studi sono distribuiti simmetricamente intorno alla linea verticale centrale (effetto medio), ciò suggerisce assenza di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bias</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di pubblicazione.</a:t>
            </a:r>
          </a:p>
          <a:p>
            <a:pPr>
              <a:lnSpc>
                <a:spcPct val="107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Se invece c’è una distribuzione asimmetrica (ad esempio studi solo a destra o solo a sinistra), ciò può indicare un possibile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bias</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di pubblicazione (es. studi con risultati negativi o nulli non pubblicati).</a:t>
            </a:r>
          </a:p>
          <a:p>
            <a:pPr>
              <a:lnSpc>
                <a:spcPct val="107000"/>
              </a:lnSpc>
              <a:spcAft>
                <a:spcPts val="800"/>
              </a:spcAft>
              <a:buNone/>
            </a:pPr>
            <a:r>
              <a:rPr lang="it-IT" sz="1200" kern="100" dirty="0">
                <a:latin typeface="Aptos" panose="020B0004020202020204" pitchFamily="34" charset="0"/>
                <a:ea typeface="Aptos" panose="020B0004020202020204" pitchFamily="34" charset="0"/>
                <a:cs typeface="Times New Roman" panose="02020603050405020304" pitchFamily="18" charset="0"/>
              </a:rPr>
              <a:t>In conclusione in questo caso possiamo affermare che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gli studi sembrano distribuiti in modo abbastanza simmetrico attorno alla linea centrale, suggerendo che non c’è un forte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bias</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di pubblicazione nella meta-analisi relativa alla % di perdita totale di peso (TWL%) nei vari tempi analizzati, rendendo i risultati affidabili.</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18</a:t>
            </a:fld>
            <a:endParaRPr lang="it-IT" noProof="0" dirty="0"/>
          </a:p>
        </p:txBody>
      </p:sp>
    </p:spTree>
    <p:extLst>
      <p:ext uri="{BB962C8B-B14F-4D97-AF65-F5344CB8AC3E}">
        <p14:creationId xmlns:p14="http://schemas.microsoft.com/office/powerpoint/2010/main" val="390804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25/10/25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418423A-F070-9E46-5DF3-5FFC12C9860E}"/>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25/10/25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25/10/25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5" name="Gruppo 4">
            <a:extLst>
              <a:ext uri="{FF2B5EF4-FFF2-40B4-BE49-F238E27FC236}">
                <a16:creationId xmlns:a16="http://schemas.microsoft.com/office/drawing/2014/main" id="{A909E4F4-6E58-4C99-8FCB-E2B2E6880C4E}"/>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652D582F-91B7-6EB1-B40E-4A6EAD996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25/10/25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25/10/25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25/10/25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25/10/25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25/10/25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25/10/25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25/10/25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25/10/25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25/10/25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25/10/25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08168-17E8-346C-DA4E-F70DF3D8F3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ACF46DD-56F3-A3CA-D2B5-59ABC21EC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A978714-37BC-7AF9-312B-8A8DFB663901}"/>
              </a:ext>
            </a:extLst>
          </p:cNvPr>
          <p:cNvSpPr>
            <a:spLocks noGrp="1"/>
          </p:cNvSpPr>
          <p:nvPr>
            <p:ph type="dt" sz="half" idx="10"/>
          </p:nvPr>
        </p:nvSpPr>
        <p:spPr/>
        <p:txBody>
          <a:bodyPr/>
          <a:lstStyle/>
          <a:p>
            <a:fld id="{AFC8518F-8ABF-4972-AAD5-905E25150868}" type="datetimeFigureOut">
              <a:rPr lang="it-IT" smtClean="0"/>
              <a:t>25/10/25</a:t>
            </a:fld>
            <a:endParaRPr lang="it-IT"/>
          </a:p>
        </p:txBody>
      </p:sp>
      <p:sp>
        <p:nvSpPr>
          <p:cNvPr id="5" name="Segnaposto piè di pagina 4">
            <a:extLst>
              <a:ext uri="{FF2B5EF4-FFF2-40B4-BE49-F238E27FC236}">
                <a16:creationId xmlns:a16="http://schemas.microsoft.com/office/drawing/2014/main" id="{A5101162-8795-5908-5825-A59A1F19B6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BA7D9D-3D87-C826-5DF3-DBF9C9BC4A9C}"/>
              </a:ext>
            </a:extLst>
          </p:cNvPr>
          <p:cNvSpPr>
            <a:spLocks noGrp="1"/>
          </p:cNvSpPr>
          <p:nvPr>
            <p:ph type="sldNum" sz="quarter" idx="12"/>
          </p:nvPr>
        </p:nvSpPr>
        <p:spPr/>
        <p:txBody>
          <a:bodyPr/>
          <a:lstStyle/>
          <a:p>
            <a:fld id="{821ABE7F-8345-49B2-85A9-CEC662CF9612}" type="slidenum">
              <a:rPr lang="it-IT" smtClean="0"/>
              <a:t>‹N›</a:t>
            </a:fld>
            <a:endParaRPr lang="it-IT"/>
          </a:p>
        </p:txBody>
      </p:sp>
    </p:spTree>
    <p:extLst>
      <p:ext uri="{BB962C8B-B14F-4D97-AF65-F5344CB8AC3E}">
        <p14:creationId xmlns:p14="http://schemas.microsoft.com/office/powerpoint/2010/main" val="2897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25/10/25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4" name="Gruppo 3">
            <a:extLst>
              <a:ext uri="{FF2B5EF4-FFF2-40B4-BE49-F238E27FC236}">
                <a16:creationId xmlns:a16="http://schemas.microsoft.com/office/drawing/2014/main" id="{3192690B-F0F1-05EE-C428-3AAA2F362F65}"/>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98033E15-A12A-6594-130E-80F0CD01F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25/10/25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25/10/25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25/10/25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5" name="Gruppo 4">
            <a:extLst>
              <a:ext uri="{FF2B5EF4-FFF2-40B4-BE49-F238E27FC236}">
                <a16:creationId xmlns:a16="http://schemas.microsoft.com/office/drawing/2014/main" id="{95A08AA0-3B13-6134-3D6B-3A364C13954C}"/>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a:extLst>
                <a:ext uri="{FF2B5EF4-FFF2-40B4-BE49-F238E27FC236}">
                  <a16:creationId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B521CE2C-F458-53E6-15A4-3DDF32EA6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25/10/25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7" name="Gruppo 6">
            <a:extLst>
              <a:ext uri="{FF2B5EF4-FFF2-40B4-BE49-F238E27FC236}">
                <a16:creationId xmlns:a16="http://schemas.microsoft.com/office/drawing/2014/main" id="{7C265325-6F9C-85D0-B0E3-B67B79A71EFB}"/>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4AD1E231-96D8-8062-91A5-4288B1B3A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25/10/25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3" name="Gruppo 2">
            <a:extLst>
              <a:ext uri="{FF2B5EF4-FFF2-40B4-BE49-F238E27FC236}">
                <a16:creationId xmlns:a16="http://schemas.microsoft.com/office/drawing/2014/main" id="{C3BF1989-943E-5095-52C1-5D54A4F57E6A}"/>
              </a:ext>
            </a:extLst>
          </p:cNvPr>
          <p:cNvGrpSpPr/>
          <p:nvPr userDrawn="1"/>
        </p:nvGrpSpPr>
        <p:grpSpPr>
          <a:xfrm>
            <a:off x="0" y="6133244"/>
            <a:ext cx="12192000" cy="714133"/>
            <a:chOff x="0" y="6133244"/>
            <a:chExt cx="12192000" cy="714133"/>
          </a:xfrm>
        </p:grpSpPr>
        <p:sp>
          <p:nvSpPr>
            <p:cNvPr id="4" name="Rettangolo 3">
              <a:extLst>
                <a:ext uri="{FF2B5EF4-FFF2-40B4-BE49-F238E27FC236}">
                  <a16:creationId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Rettangolo 4">
              <a:extLst>
                <a:ext uri="{FF2B5EF4-FFF2-40B4-BE49-F238E27FC236}">
                  <a16:creationId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1CDA020C-77E6-4573-D69A-C399851DF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19B7BF6A-3EF9-279C-05CD-62BA2EE27242}"/>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2" name="Immagine 11">
              <a:extLst>
                <a:ext uri="{FF2B5EF4-FFF2-40B4-BE49-F238E27FC236}">
                  <a16:creationId xmlns:a16="http://schemas.microsoft.com/office/drawing/2014/main" id="{5C1440DD-F731-6E48-65CC-2D288A20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a16="http://schemas.microsoft.com/office/drawing/2014/main" id="{6C7DC939-7217-A60C-AAE6-CFC9326765EE}"/>
              </a:ext>
            </a:extLst>
          </p:cNvPr>
          <p:cNvGrpSpPr/>
          <p:nvPr userDrawn="1"/>
        </p:nvGrpSpPr>
        <p:grpSpPr>
          <a:xfrm>
            <a:off x="8166735" y="10623"/>
            <a:ext cx="2857500" cy="6119550"/>
            <a:chOff x="4425159" y="10623"/>
            <a:chExt cx="2857500" cy="611955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8" name="Immagine 17">
              <a:extLst>
                <a:ext uri="{FF2B5EF4-FFF2-40B4-BE49-F238E27FC236}">
                  <a16:creationId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25/10/25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2" name="Gruppo 11">
            <a:extLst>
              <a:ext uri="{FF2B5EF4-FFF2-40B4-BE49-F238E27FC236}">
                <a16:creationId xmlns:a16="http://schemas.microsoft.com/office/drawing/2014/main" id="{E5BF0961-A70C-D79A-DF8E-DE4FF7A0A45D}"/>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D65EBDA1-EBE9-0CCF-A58A-C842DB8BEEBA}"/>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629400" y="758952"/>
            <a:ext cx="4526280" cy="2806369"/>
          </a:xfrm>
        </p:spPr>
        <p:txBody>
          <a:bodyPr>
            <a:normAutofit fontScale="90000"/>
          </a:bodyPr>
          <a:lstStyle/>
          <a:p>
            <a:r>
              <a:rPr lang="it-IT" dirty="0">
                <a:solidFill>
                  <a:srgbClr val="304297"/>
                </a:solidFill>
                <a:latin typeface="Candara" panose="020E0502030303020204" pitchFamily="34" charset="0"/>
                <a:cs typeface="Adobe Arabic" panose="02040503050201020203" pitchFamily="18" charset="-78"/>
              </a:rPr>
              <a:t>Short </a:t>
            </a:r>
            <a:r>
              <a:rPr lang="it-IT" dirty="0" err="1">
                <a:solidFill>
                  <a:srgbClr val="304297"/>
                </a:solidFill>
                <a:latin typeface="Candara" panose="020E0502030303020204" pitchFamily="34" charset="0"/>
                <a:cs typeface="Adobe Arabic" panose="02040503050201020203" pitchFamily="18" charset="-78"/>
              </a:rPr>
              <a:t>limb</a:t>
            </a:r>
            <a:r>
              <a:rPr lang="it-IT" dirty="0">
                <a:solidFill>
                  <a:srgbClr val="304297"/>
                </a:solidFill>
                <a:latin typeface="Candara" panose="020E0502030303020204" pitchFamily="34" charset="0"/>
                <a:cs typeface="Adobe Arabic" panose="02040503050201020203" pitchFamily="18" charset="-78"/>
              </a:rPr>
              <a:t> o long </a:t>
            </a:r>
            <a:r>
              <a:rPr lang="it-IT" dirty="0" err="1">
                <a:solidFill>
                  <a:srgbClr val="304297"/>
                </a:solidFill>
                <a:latin typeface="Candara" panose="020E0502030303020204" pitchFamily="34" charset="0"/>
                <a:cs typeface="Adobe Arabic" panose="02040503050201020203" pitchFamily="18" charset="-78"/>
              </a:rPr>
              <a:t>limb</a:t>
            </a:r>
            <a:r>
              <a:rPr lang="it-IT" dirty="0">
                <a:solidFill>
                  <a:srgbClr val="304297"/>
                </a:solidFill>
                <a:latin typeface="Candara" panose="020E0502030303020204" pitchFamily="34" charset="0"/>
                <a:cs typeface="Adobe Arabic" panose="02040503050201020203" pitchFamily="18" charset="-78"/>
              </a:rPr>
              <a:t>? Questo è il dilemma</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437632" y="4114218"/>
            <a:ext cx="6632448" cy="1279652"/>
          </a:xfrm>
        </p:spPr>
        <p:txBody>
          <a:bodyPr>
            <a:normAutofit fontScale="70000" lnSpcReduction="20000"/>
          </a:bodyPr>
          <a:lstStyle/>
          <a:p>
            <a:r>
              <a:rPr lang="it-IT" sz="2800" b="1" i="1" cap="none" dirty="0">
                <a:solidFill>
                  <a:srgbClr val="E79130"/>
                </a:solidFill>
              </a:rPr>
              <a:t>Roberta Maria Isernia</a:t>
            </a:r>
          </a:p>
          <a:p>
            <a:r>
              <a:rPr lang="it-IT" sz="2800" b="1" i="1" cap="none" dirty="0">
                <a:solidFill>
                  <a:srgbClr val="2E3D92"/>
                </a:solidFill>
                <a:effectLst/>
                <a:latin typeface="URWPalladioL"/>
              </a:rPr>
              <a:t>National Institute Of </a:t>
            </a:r>
            <a:r>
              <a:rPr lang="it-IT" sz="2800" b="1" i="1" cap="none" dirty="0" err="1">
                <a:solidFill>
                  <a:srgbClr val="2E3D92"/>
                </a:solidFill>
                <a:effectLst/>
                <a:latin typeface="URWPalladioL"/>
              </a:rPr>
              <a:t>Gastroenterology</a:t>
            </a:r>
            <a:r>
              <a:rPr lang="it-IT" sz="2800" b="1" i="1" cap="none" dirty="0">
                <a:solidFill>
                  <a:srgbClr val="2E3D92"/>
                </a:solidFill>
                <a:effectLst/>
                <a:latin typeface="URWPalladioL"/>
              </a:rPr>
              <a:t> - </a:t>
            </a:r>
            <a:r>
              <a:rPr lang="it-IT" sz="2800" b="1" i="1" cap="none" dirty="0">
                <a:solidFill>
                  <a:srgbClr val="2E3D92"/>
                </a:solidFill>
                <a:latin typeface="URWPalladioL"/>
              </a:rPr>
              <a:t>IRCCS</a:t>
            </a:r>
            <a:r>
              <a:rPr lang="it-IT" sz="2800" b="1" i="1" cap="none" dirty="0">
                <a:solidFill>
                  <a:srgbClr val="2E3D92"/>
                </a:solidFill>
                <a:effectLst/>
                <a:latin typeface="URWPalladioL"/>
              </a:rPr>
              <a:t> “Saverio De Bellis”, Castellana Grotte, </a:t>
            </a:r>
            <a:r>
              <a:rPr lang="it-IT" sz="2800" b="1" i="1" cap="none" dirty="0" err="1">
                <a:solidFill>
                  <a:srgbClr val="2E3D92"/>
                </a:solidFill>
                <a:effectLst/>
                <a:latin typeface="URWPalladioL"/>
              </a:rPr>
              <a:t>Italy</a:t>
            </a:r>
            <a:r>
              <a:rPr lang="it-IT" sz="2800" b="1" i="1" cap="none" dirty="0">
                <a:solidFill>
                  <a:srgbClr val="2E3D92"/>
                </a:solidFill>
                <a:effectLst/>
                <a:latin typeface="URWPalladioL"/>
              </a:rPr>
              <a:t> </a:t>
            </a:r>
            <a:endParaRPr lang="it-IT" sz="3200" b="1" i="1" cap="none" dirty="0">
              <a:solidFill>
                <a:srgbClr val="2E3D92"/>
              </a:solidFill>
            </a:endParaRPr>
          </a:p>
          <a:p>
            <a:endParaRPr lang="it-IT" sz="2800" b="1" i="1" cap="none" dirty="0">
              <a:solidFill>
                <a:srgbClr val="E79130"/>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7F207A7-B616-F42B-3E8E-E2F92BBADCF2}"/>
              </a:ext>
            </a:extLst>
          </p:cNvPr>
          <p:cNvPicPr>
            <a:picLocks noChangeAspect="1"/>
          </p:cNvPicPr>
          <p:nvPr/>
        </p:nvPicPr>
        <p:blipFill>
          <a:blip r:embed="rId3"/>
          <a:stretch>
            <a:fillRect/>
          </a:stretch>
        </p:blipFill>
        <p:spPr>
          <a:xfrm>
            <a:off x="1" y="0"/>
            <a:ext cx="4937760" cy="6154911"/>
          </a:xfrm>
          <a:prstGeom prst="rect">
            <a:avLst/>
          </a:prstGeom>
        </p:spPr>
      </p:pic>
      <p:sp>
        <p:nvSpPr>
          <p:cNvPr id="6" name="CasellaDiTesto 5">
            <a:extLst>
              <a:ext uri="{FF2B5EF4-FFF2-40B4-BE49-F238E27FC236}">
                <a16:creationId xmlns:a16="http://schemas.microsoft.com/office/drawing/2014/main" id="{9EFE3A21-0B42-27AF-A8A8-635D69869E2B}"/>
              </a:ext>
            </a:extLst>
          </p:cNvPr>
          <p:cNvSpPr txBox="1"/>
          <p:nvPr/>
        </p:nvSpPr>
        <p:spPr>
          <a:xfrm>
            <a:off x="5128865" y="-26344"/>
            <a:ext cx="6794911" cy="6207597"/>
          </a:xfrm>
          <a:prstGeom prst="rect">
            <a:avLst/>
          </a:prstGeom>
          <a:noFill/>
        </p:spPr>
        <p:txBody>
          <a:bodyPr wrap="square">
            <a:spAutoFit/>
          </a:bodyPr>
          <a:lstStyle/>
          <a:p>
            <a:pPr algn="just">
              <a:lnSpc>
                <a:spcPct val="107000"/>
              </a:lnSpc>
              <a:spcAft>
                <a:spcPts val="800"/>
              </a:spcAft>
              <a:buNone/>
            </a:pPr>
            <a:r>
              <a:rPr lang="it-IT" sz="2400" kern="100" dirty="0">
                <a:effectLst/>
                <a:latin typeface="Candara" panose="020E0502030303020204" pitchFamily="34" charset="0"/>
                <a:ea typeface="Aptos" panose="020B0004020202020204" pitchFamily="34" charset="0"/>
                <a:cs typeface="Times New Roman" panose="02020603050405020304" pitchFamily="18" charset="0"/>
              </a:rPr>
              <a:t>Questo </a:t>
            </a:r>
            <a:r>
              <a:rPr lang="it-IT" sz="2400" kern="100" dirty="0" err="1">
                <a:latin typeface="Candara" panose="020E0502030303020204" pitchFamily="34" charset="0"/>
                <a:ea typeface="Aptos" panose="020B0004020202020204" pitchFamily="34" charset="0"/>
                <a:cs typeface="Times New Roman" panose="02020603050405020304" pitchFamily="18" charset="0"/>
              </a:rPr>
              <a:t>F</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orest</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a:t>
            </a:r>
            <a:r>
              <a:rPr lang="it-IT" sz="2400" kern="100" dirty="0">
                <a:latin typeface="Candara" panose="020E0502030303020204" pitchFamily="34" charset="0"/>
                <a:ea typeface="Aptos" panose="020B0004020202020204" pitchFamily="34" charset="0"/>
                <a:cs typeface="Times New Roman" panose="02020603050405020304" pitchFamily="18" charset="0"/>
              </a:rPr>
              <a:t>P</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lot mostra i risultati di una meta-analisi che confronta gli effetti di un long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biliopancreatic</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rispetto a un short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sull’</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outcome</a:t>
            </a:r>
            <a:r>
              <a:rPr lang="it-IT" sz="2400" kern="100" dirty="0">
                <a:latin typeface="Candara" panose="020E0502030303020204" pitchFamily="34" charset="0"/>
                <a:ea typeface="Aptos" panose="020B0004020202020204" pitchFamily="34" charset="0"/>
                <a:cs typeface="Times New Roman" panose="02020603050405020304" pitchFamily="18" charset="0"/>
              </a:rPr>
              <a:t>, ovvero cambiamento di BMI </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a diversi follow-up temporali. </a:t>
            </a:r>
          </a:p>
          <a:p>
            <a:pPr algn="just">
              <a:lnSpc>
                <a:spcPct val="107000"/>
              </a:lnSpc>
              <a:spcAft>
                <a:spcPts val="800"/>
              </a:spcAft>
              <a:buNone/>
            </a:pPr>
            <a:r>
              <a:rPr lang="it-IT" sz="2400" b="1" kern="100" dirty="0">
                <a:effectLst/>
                <a:latin typeface="Candara" panose="020E0502030303020204" pitchFamily="34" charset="0"/>
                <a:ea typeface="Aptos" panose="020B0004020202020204" pitchFamily="34" charset="0"/>
                <a:cs typeface="Times New Roman" panose="02020603050405020304" pitchFamily="18" charset="0"/>
              </a:rPr>
              <a:t>Risultati complessivi (Total): </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la differenza delle medie globale è di 0.52 (95% CI 0.17; 0.86), a favore del long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latin typeface="Candara" panose="020E0502030303020204" pitchFamily="34" charset="0"/>
                <a:ea typeface="Aptos" panose="020B0004020202020204" pitchFamily="34" charset="0"/>
                <a:cs typeface="Times New Roman" panose="02020603050405020304" pitchFamily="18" charset="0"/>
              </a:rPr>
              <a:t>, con una moderata eterogeneità (47%).</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Ma il test delle differenze tra i sottogruppi analizzati non risulta essere statisticamente significativo.</a:t>
            </a:r>
          </a:p>
          <a:p>
            <a:pPr algn="just">
              <a:lnSpc>
                <a:spcPct val="107000"/>
              </a:lnSpc>
              <a:spcAft>
                <a:spcPts val="800"/>
              </a:spcAft>
              <a:buNone/>
            </a:pPr>
            <a:r>
              <a:rPr lang="it-IT" sz="2400" kern="100" dirty="0">
                <a:effectLst/>
                <a:latin typeface="Candara" panose="020E0502030303020204" pitchFamily="34" charset="0"/>
                <a:ea typeface="Aptos" panose="020B0004020202020204" pitchFamily="34" charset="0"/>
                <a:cs typeface="Times New Roman" panose="02020603050405020304" pitchFamily="18" charset="0"/>
              </a:rPr>
              <a:t>La long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è associata ad un cambiamento del BMI, ma a differenza degli altri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outcome</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questo non è molto evidente. Infatti l’effetto è visibile a 2 anni e a 3, quindi a lungo termine.  </a:t>
            </a:r>
          </a:p>
        </p:txBody>
      </p:sp>
    </p:spTree>
    <p:extLst>
      <p:ext uri="{BB962C8B-B14F-4D97-AF65-F5344CB8AC3E}">
        <p14:creationId xmlns:p14="http://schemas.microsoft.com/office/powerpoint/2010/main" val="382736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AB762CA-4714-7536-E7B9-BB5DBBD231D0}"/>
              </a:ext>
            </a:extLst>
          </p:cNvPr>
          <p:cNvSpPr>
            <a:spLocks noGrp="1"/>
          </p:cNvSpPr>
          <p:nvPr>
            <p:ph type="title"/>
          </p:nvPr>
        </p:nvSpPr>
        <p:spPr>
          <a:xfrm>
            <a:off x="1116012" y="120595"/>
            <a:ext cx="10033000" cy="1450757"/>
          </a:xfrm>
        </p:spPr>
        <p:txBody>
          <a:bodyPr>
            <a:normAutofit/>
          </a:bodyPr>
          <a:lstStyle/>
          <a:p>
            <a:r>
              <a:rPr lang="it-IT" sz="4000" dirty="0">
                <a:latin typeface="Candara" panose="020E0502030303020204" pitchFamily="34" charset="0"/>
              </a:rPr>
              <a:t>Complicanze</a:t>
            </a:r>
          </a:p>
        </p:txBody>
      </p:sp>
      <p:graphicFrame>
        <p:nvGraphicFramePr>
          <p:cNvPr id="8" name="Segnaposto contenuto 7">
            <a:extLst>
              <a:ext uri="{FF2B5EF4-FFF2-40B4-BE49-F238E27FC236}">
                <a16:creationId xmlns:a16="http://schemas.microsoft.com/office/drawing/2014/main" id="{5AC40B88-F850-35AC-1E62-3A764CD6F876}"/>
              </a:ext>
            </a:extLst>
          </p:cNvPr>
          <p:cNvGraphicFramePr>
            <a:graphicFrameLocks noGrp="1"/>
          </p:cNvGraphicFramePr>
          <p:nvPr>
            <p:ph idx="1"/>
            <p:extLst>
              <p:ext uri="{D42A27DB-BD31-4B8C-83A1-F6EECF244321}">
                <p14:modId xmlns:p14="http://schemas.microsoft.com/office/powerpoint/2010/main" val="2417690663"/>
              </p:ext>
            </p:extLst>
          </p:nvPr>
        </p:nvGraphicFramePr>
        <p:xfrm>
          <a:off x="1092200" y="2153613"/>
          <a:ext cx="10080625" cy="3715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a:extLst>
              <a:ext uri="{FF2B5EF4-FFF2-40B4-BE49-F238E27FC236}">
                <a16:creationId xmlns:a16="http://schemas.microsoft.com/office/drawing/2014/main" id="{00162F47-D33B-77EF-62F9-546F581AC38E}"/>
              </a:ext>
            </a:extLst>
          </p:cNvPr>
          <p:cNvSpPr/>
          <p:nvPr/>
        </p:nvSpPr>
        <p:spPr>
          <a:xfrm>
            <a:off x="1360578" y="1571352"/>
            <a:ext cx="7847020"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2400" b="1" cap="none" spc="0" dirty="0">
                <a:ln/>
                <a:solidFill>
                  <a:srgbClr val="BE551A"/>
                </a:solidFill>
                <a:effectLst/>
                <a:latin typeface="Candara" panose="020E0502030303020204" pitchFamily="34" charset="0"/>
              </a:rPr>
              <a:t>Nessuno dei due gruppi è associato a complicanze precoci </a:t>
            </a:r>
          </a:p>
        </p:txBody>
      </p:sp>
    </p:spTree>
    <p:extLst>
      <p:ext uri="{BB962C8B-B14F-4D97-AF65-F5344CB8AC3E}">
        <p14:creationId xmlns:p14="http://schemas.microsoft.com/office/powerpoint/2010/main" val="10470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35B0E2A-CD32-05A4-A0B1-1EA1779299A5}"/>
              </a:ext>
            </a:extLst>
          </p:cNvPr>
          <p:cNvSpPr>
            <a:spLocks noGrp="1"/>
          </p:cNvSpPr>
          <p:nvPr>
            <p:ph idx="1"/>
          </p:nvPr>
        </p:nvSpPr>
        <p:spPr/>
        <p:txBody>
          <a:bodyPr>
            <a:normAutofit/>
          </a:bodyPr>
          <a:lstStyle/>
          <a:p>
            <a:r>
              <a:rPr lang="it-IT" sz="2400" dirty="0">
                <a:latin typeface="Candara" panose="020E0502030303020204" pitchFamily="34" charset="0"/>
              </a:rPr>
              <a:t>LA GRELINA causa uno</a:t>
            </a:r>
            <a:r>
              <a:rPr lang="it-IT" sz="2400" u="sng" dirty="0">
                <a:latin typeface="Candara" panose="020E0502030303020204" pitchFamily="34" charset="0"/>
              </a:rPr>
              <a:t> stato </a:t>
            </a:r>
            <a:r>
              <a:rPr lang="it-IT" sz="2400" u="sng" dirty="0" err="1">
                <a:latin typeface="Candara" panose="020E0502030303020204" pitchFamily="34" charset="0"/>
              </a:rPr>
              <a:t>oressigenico</a:t>
            </a:r>
            <a:r>
              <a:rPr lang="it-IT" sz="2400" u="sng" dirty="0">
                <a:latin typeface="Candara" panose="020E0502030303020204" pitchFamily="34" charset="0"/>
              </a:rPr>
              <a:t> </a:t>
            </a:r>
            <a:r>
              <a:rPr lang="it-IT" sz="2400" dirty="0">
                <a:latin typeface="Candara" panose="020E0502030303020204" pitchFamily="34" charset="0"/>
              </a:rPr>
              <a:t>ed è prodotto nelle cellule del fondo gastrico che vien escluso nel BPG.</a:t>
            </a:r>
          </a:p>
          <a:p>
            <a:r>
              <a:rPr lang="it-IT" sz="2400" dirty="0">
                <a:latin typeface="Candara" panose="020E0502030303020204" pitchFamily="34" charset="0"/>
              </a:rPr>
              <a:t>Gli ormoni </a:t>
            </a:r>
            <a:r>
              <a:rPr lang="it-IT" sz="2400" dirty="0" err="1">
                <a:latin typeface="Candara" panose="020E0502030303020204" pitchFamily="34" charset="0"/>
              </a:rPr>
              <a:t>anoressigenici</a:t>
            </a:r>
            <a:r>
              <a:rPr lang="it-IT" sz="2400" dirty="0">
                <a:latin typeface="Candara" panose="020E0502030303020204" pitchFamily="34" charset="0"/>
              </a:rPr>
              <a:t> vengono implementati dopo la chirurgia come GLP1 rilasciato dalle cellule L.</a:t>
            </a:r>
          </a:p>
          <a:p>
            <a:r>
              <a:rPr lang="it-IT" sz="2400" dirty="0">
                <a:latin typeface="Candara" panose="020E0502030303020204" pitchFamily="34" charset="0"/>
              </a:rPr>
              <a:t>Il fenomeno definito </a:t>
            </a:r>
            <a:r>
              <a:rPr lang="it-IT" sz="2400" u="sng" dirty="0">
                <a:latin typeface="Candara" panose="020E0502030303020204" pitchFamily="34" charset="0"/>
              </a:rPr>
              <a:t>«</a:t>
            </a:r>
            <a:r>
              <a:rPr lang="it-IT" sz="2400" u="sng" dirty="0" err="1">
                <a:latin typeface="Candara" panose="020E0502030303020204" pitchFamily="34" charset="0"/>
              </a:rPr>
              <a:t>hind</a:t>
            </a:r>
            <a:r>
              <a:rPr lang="it-IT" sz="2400" u="sng" dirty="0">
                <a:latin typeface="Candara" panose="020E0502030303020204" pitchFamily="34" charset="0"/>
              </a:rPr>
              <a:t> </a:t>
            </a:r>
            <a:r>
              <a:rPr lang="it-IT" sz="2400" u="sng" dirty="0" err="1">
                <a:latin typeface="Candara" panose="020E0502030303020204" pitchFamily="34" charset="0"/>
              </a:rPr>
              <a:t>gut</a:t>
            </a:r>
            <a:r>
              <a:rPr lang="it-IT" sz="2400" u="sng" dirty="0">
                <a:latin typeface="Candara" panose="020E0502030303020204" pitchFamily="34" charset="0"/>
              </a:rPr>
              <a:t> </a:t>
            </a:r>
            <a:r>
              <a:rPr lang="it-IT" sz="2400" u="sng" dirty="0" err="1">
                <a:latin typeface="Candara" panose="020E0502030303020204" pitchFamily="34" charset="0"/>
              </a:rPr>
              <a:t>effect</a:t>
            </a:r>
            <a:r>
              <a:rPr lang="it-IT" sz="2400" u="sng" dirty="0">
                <a:latin typeface="Candara" panose="020E0502030303020204" pitchFamily="34" charset="0"/>
              </a:rPr>
              <a:t>», </a:t>
            </a:r>
            <a:r>
              <a:rPr lang="it-IT" sz="2400" dirty="0">
                <a:latin typeface="Candara" panose="020E0502030303020204" pitchFamily="34" charset="0"/>
              </a:rPr>
              <a:t>ovvero che l’arrivo rapido  del cibo alla parte distale dell’intestino  induce la differenziazione di un numero maggiore di cellule L  sulla parte intestinale e aumenta la sintesi del GLP1, dunque promuove sazietà. </a:t>
            </a:r>
          </a:p>
        </p:txBody>
      </p:sp>
      <p:sp>
        <p:nvSpPr>
          <p:cNvPr id="6" name="Titolo 4">
            <a:extLst>
              <a:ext uri="{FF2B5EF4-FFF2-40B4-BE49-F238E27FC236}">
                <a16:creationId xmlns:a16="http://schemas.microsoft.com/office/drawing/2014/main" id="{C5EAECAD-0240-DD77-C8F7-52948557E6BD}"/>
              </a:ext>
            </a:extLst>
          </p:cNvPr>
          <p:cNvSpPr>
            <a:spLocks noGrp="1"/>
          </p:cNvSpPr>
          <p:nvPr>
            <p:ph type="title"/>
          </p:nvPr>
        </p:nvSpPr>
        <p:spPr/>
        <p:txBody>
          <a:bodyPr>
            <a:normAutofit/>
          </a:bodyPr>
          <a:lstStyle/>
          <a:p>
            <a:r>
              <a:rPr lang="it-IT" sz="4000" dirty="0">
                <a:latin typeface="Candara" panose="020E0502030303020204" pitchFamily="34" charset="0"/>
              </a:rPr>
              <a:t>Effetti metabolici</a:t>
            </a:r>
          </a:p>
        </p:txBody>
      </p:sp>
    </p:spTree>
    <p:extLst>
      <p:ext uri="{BB962C8B-B14F-4D97-AF65-F5344CB8AC3E}">
        <p14:creationId xmlns:p14="http://schemas.microsoft.com/office/powerpoint/2010/main" val="53156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7D6AB53-73A5-54C0-AF34-0FCE81EC03AD}"/>
              </a:ext>
            </a:extLst>
          </p:cNvPr>
          <p:cNvSpPr>
            <a:spLocks noGrp="1"/>
          </p:cNvSpPr>
          <p:nvPr>
            <p:ph idx="1"/>
          </p:nvPr>
        </p:nvSpPr>
        <p:spPr/>
        <p:txBody>
          <a:bodyPr>
            <a:normAutofit/>
          </a:bodyPr>
          <a:lstStyle/>
          <a:p>
            <a:r>
              <a:rPr lang="it-IT" sz="2400" u="sng" dirty="0" err="1">
                <a:latin typeface="Candara" panose="020E0502030303020204" pitchFamily="34" charset="0"/>
              </a:rPr>
              <a:t>Alterated</a:t>
            </a:r>
            <a:r>
              <a:rPr lang="it-IT" sz="2400" u="sng" dirty="0">
                <a:latin typeface="Candara" panose="020E0502030303020204" pitchFamily="34" charset="0"/>
              </a:rPr>
              <a:t> </a:t>
            </a:r>
            <a:r>
              <a:rPr lang="it-IT" sz="2400" u="sng" dirty="0" err="1">
                <a:latin typeface="Candara" panose="020E0502030303020204" pitchFamily="34" charset="0"/>
              </a:rPr>
              <a:t>gut</a:t>
            </a:r>
            <a:r>
              <a:rPr lang="it-IT" sz="2400" u="sng" dirty="0">
                <a:latin typeface="Candara" panose="020E0502030303020204" pitchFamily="34" charset="0"/>
              </a:rPr>
              <a:t>-brain </a:t>
            </a:r>
            <a:r>
              <a:rPr lang="it-IT" sz="2400" u="sng" dirty="0" err="1">
                <a:latin typeface="Candara" panose="020E0502030303020204" pitchFamily="34" charset="0"/>
              </a:rPr>
              <a:t>signalling</a:t>
            </a:r>
            <a:r>
              <a:rPr lang="it-IT" sz="2400" u="sng" dirty="0">
                <a:latin typeface="Candara" panose="020E0502030303020204" pitchFamily="34" charset="0"/>
              </a:rPr>
              <a:t> </a:t>
            </a:r>
            <a:r>
              <a:rPr lang="it-IT" sz="2400" dirty="0">
                <a:latin typeface="Candara" panose="020E0502030303020204" pitchFamily="34" charset="0"/>
              </a:rPr>
              <a:t>(aumenta la produzione del Butirrato) con effetti sul microbiota intestinale.</a:t>
            </a:r>
          </a:p>
          <a:p>
            <a:r>
              <a:rPr lang="it-IT" sz="2400" dirty="0">
                <a:latin typeface="Candara" panose="020E0502030303020204" pitchFamily="34" charset="0"/>
              </a:rPr>
              <a:t>Migliora il metabolismo glicidico e lipidico migliorando la sensibilità all’Insulina.</a:t>
            </a:r>
          </a:p>
          <a:p>
            <a:r>
              <a:rPr lang="it-IT" sz="2400" dirty="0">
                <a:latin typeface="Candara" panose="020E0502030303020204" pitchFamily="34" charset="0"/>
              </a:rPr>
              <a:t>Effetto antiinfiammatorio.</a:t>
            </a:r>
          </a:p>
          <a:p>
            <a:r>
              <a:rPr lang="it-IT" sz="2400" dirty="0">
                <a:latin typeface="Candara" panose="020E0502030303020204" pitchFamily="34" charset="0"/>
              </a:rPr>
              <a:t>Promuove al </a:t>
            </a:r>
            <a:r>
              <a:rPr lang="it-IT" sz="2400" dirty="0" err="1">
                <a:latin typeface="Candara" panose="020E0502030303020204" pitchFamily="34" charset="0"/>
              </a:rPr>
              <a:t>differeniazione</a:t>
            </a:r>
            <a:r>
              <a:rPr lang="it-IT" sz="2400" dirty="0">
                <a:latin typeface="Candara" panose="020E0502030303020204" pitchFamily="34" charset="0"/>
              </a:rPr>
              <a:t> dei T-reg.</a:t>
            </a:r>
          </a:p>
          <a:p>
            <a:r>
              <a:rPr lang="it-IT" sz="2400" dirty="0">
                <a:latin typeface="Candara" panose="020E0502030303020204" pitchFamily="34" charset="0"/>
              </a:rPr>
              <a:t>Il sistema endocannabinoide (recettori CB2) favorisce obesità e IFG.</a:t>
            </a:r>
          </a:p>
        </p:txBody>
      </p:sp>
      <p:sp>
        <p:nvSpPr>
          <p:cNvPr id="6" name="Titolo 4">
            <a:extLst>
              <a:ext uri="{FF2B5EF4-FFF2-40B4-BE49-F238E27FC236}">
                <a16:creationId xmlns:a16="http://schemas.microsoft.com/office/drawing/2014/main" id="{03EED428-6A91-8980-75E3-DDEFC35A4616}"/>
              </a:ext>
            </a:extLst>
          </p:cNvPr>
          <p:cNvSpPr>
            <a:spLocks noGrp="1"/>
          </p:cNvSpPr>
          <p:nvPr>
            <p:ph type="title"/>
          </p:nvPr>
        </p:nvSpPr>
        <p:spPr/>
        <p:txBody>
          <a:bodyPr>
            <a:normAutofit/>
          </a:bodyPr>
          <a:lstStyle/>
          <a:p>
            <a:r>
              <a:rPr lang="it-IT" sz="4000" dirty="0">
                <a:latin typeface="Candara" panose="020E0502030303020204" pitchFamily="34" charset="0"/>
              </a:rPr>
              <a:t>Effetti sul Microbiota</a:t>
            </a:r>
          </a:p>
        </p:txBody>
      </p:sp>
    </p:spTree>
    <p:extLst>
      <p:ext uri="{BB962C8B-B14F-4D97-AF65-F5344CB8AC3E}">
        <p14:creationId xmlns:p14="http://schemas.microsoft.com/office/powerpoint/2010/main" val="243509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0DFBFE2-EC8D-F088-DFEC-C7E39A8FCA11}"/>
              </a:ext>
            </a:extLst>
          </p:cNvPr>
          <p:cNvSpPr>
            <a:spLocks noGrp="1"/>
          </p:cNvSpPr>
          <p:nvPr>
            <p:ph type="title"/>
          </p:nvPr>
        </p:nvSpPr>
        <p:spPr/>
        <p:txBody>
          <a:bodyPr>
            <a:normAutofit/>
          </a:bodyPr>
          <a:lstStyle/>
          <a:p>
            <a:pPr algn="ctr"/>
            <a:r>
              <a:rPr lang="it-IT" sz="4000" dirty="0">
                <a:latin typeface="Candara" panose="020E0502030303020204" pitchFamily="34" charset="0"/>
              </a:rPr>
              <a:t>Controllo del T2DM</a:t>
            </a:r>
          </a:p>
        </p:txBody>
      </p:sp>
      <p:sp>
        <p:nvSpPr>
          <p:cNvPr id="5" name="Segnaposto contenuto 4">
            <a:extLst>
              <a:ext uri="{FF2B5EF4-FFF2-40B4-BE49-F238E27FC236}">
                <a16:creationId xmlns:a16="http://schemas.microsoft.com/office/drawing/2014/main" id="{C3D0051E-374B-B963-2874-FFBCF861E995}"/>
              </a:ext>
            </a:extLst>
          </p:cNvPr>
          <p:cNvSpPr>
            <a:spLocks noGrp="1"/>
          </p:cNvSpPr>
          <p:nvPr>
            <p:ph idx="1"/>
          </p:nvPr>
        </p:nvSpPr>
        <p:spPr>
          <a:xfrm>
            <a:off x="6518529" y="943430"/>
            <a:ext cx="4654296" cy="3977366"/>
          </a:xfrm>
        </p:spPr>
        <p:txBody>
          <a:bodyPr/>
          <a:lstStyle/>
          <a:p>
            <a:pPr marL="0" indent="0" algn="just">
              <a:buNone/>
            </a:pPr>
            <a:r>
              <a:rPr lang="it-IT" dirty="0">
                <a:latin typeface="Candara" panose="020E0502030303020204" pitchFamily="34" charset="0"/>
              </a:rPr>
              <a:t>Bypassando maggiormente il tratto più prossimale dell’intestino, si induce una maggior secrezione  delle </a:t>
            </a:r>
            <a:r>
              <a:rPr lang="it-IT" dirty="0" err="1">
                <a:latin typeface="Candara" panose="020E0502030303020204" pitchFamily="34" charset="0"/>
              </a:rPr>
              <a:t>Incretine</a:t>
            </a:r>
            <a:r>
              <a:rPr lang="it-IT" dirty="0">
                <a:latin typeface="Candara" panose="020E0502030303020204" pitchFamily="34" charset="0"/>
              </a:rPr>
              <a:t> come GLP-1  e PPY.</a:t>
            </a:r>
          </a:p>
          <a:p>
            <a:pPr marL="0" indent="0" algn="just">
              <a:buNone/>
            </a:pPr>
            <a:r>
              <a:rPr lang="it-IT" dirty="0">
                <a:latin typeface="Candara" panose="020E0502030303020204" pitchFamily="34" charset="0"/>
              </a:rPr>
              <a:t>Congiuntamente all’aumento della concentrazione degli acidi biliari si creano meccanismi chiave  nel miglioramento del controllo glicemico.</a:t>
            </a:r>
          </a:p>
        </p:txBody>
      </p:sp>
      <p:sp>
        <p:nvSpPr>
          <p:cNvPr id="6" name="CasellaDiTesto 5">
            <a:extLst>
              <a:ext uri="{FF2B5EF4-FFF2-40B4-BE49-F238E27FC236}">
                <a16:creationId xmlns:a16="http://schemas.microsoft.com/office/drawing/2014/main" id="{E578E7C8-369D-C507-BD20-1368F8D803F8}"/>
              </a:ext>
            </a:extLst>
          </p:cNvPr>
          <p:cNvSpPr txBox="1"/>
          <p:nvPr/>
        </p:nvSpPr>
        <p:spPr>
          <a:xfrm>
            <a:off x="3017520" y="6035040"/>
            <a:ext cx="5989320" cy="646331"/>
          </a:xfrm>
          <a:prstGeom prst="rect">
            <a:avLst/>
          </a:prstGeom>
          <a:noFill/>
        </p:spPr>
        <p:txBody>
          <a:bodyPr wrap="square" rtlCol="0">
            <a:spAutoFit/>
          </a:bodyPr>
          <a:lstStyle/>
          <a:p>
            <a:r>
              <a:rPr lang="it-IT" dirty="0">
                <a:latin typeface="Candara" panose="020E0502030303020204" pitchFamily="34" charset="0"/>
              </a:rPr>
              <a:t>Valutare HbA1c  5,6% e il 𝜟HbA1c secondo the American </a:t>
            </a:r>
            <a:r>
              <a:rPr lang="it-IT" dirty="0" err="1">
                <a:latin typeface="Candara" panose="020E0502030303020204" pitchFamily="34" charset="0"/>
              </a:rPr>
              <a:t>Diabetes</a:t>
            </a:r>
            <a:r>
              <a:rPr lang="it-IT" dirty="0">
                <a:latin typeface="Candara" panose="020E0502030303020204" pitchFamily="34" charset="0"/>
              </a:rPr>
              <a:t> Association</a:t>
            </a:r>
          </a:p>
        </p:txBody>
      </p:sp>
    </p:spTree>
    <p:extLst>
      <p:ext uri="{BB962C8B-B14F-4D97-AF65-F5344CB8AC3E}">
        <p14:creationId xmlns:p14="http://schemas.microsoft.com/office/powerpoint/2010/main" val="9972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A0ECE0B-C92F-55CB-6E0F-76DC452E3C14}"/>
              </a:ext>
            </a:extLst>
          </p:cNvPr>
          <p:cNvSpPr>
            <a:spLocks noGrp="1"/>
          </p:cNvSpPr>
          <p:nvPr>
            <p:ph idx="1"/>
          </p:nvPr>
        </p:nvSpPr>
        <p:spPr>
          <a:xfrm>
            <a:off x="5877306" y="955622"/>
            <a:ext cx="5295519" cy="3977366"/>
          </a:xfrm>
        </p:spPr>
        <p:txBody>
          <a:bodyPr>
            <a:normAutofit/>
          </a:bodyPr>
          <a:lstStyle/>
          <a:p>
            <a:pPr algn="just"/>
            <a:r>
              <a:rPr lang="it-IT" dirty="0">
                <a:latin typeface="Candara" panose="020E0502030303020204" pitchFamily="34" charset="0"/>
              </a:rPr>
              <a:t>Nessuna grande differenza nella risoluzione del T2DM, ma c’è un grande miglioramento 𝜟HbA1c. </a:t>
            </a:r>
          </a:p>
          <a:p>
            <a:pPr algn="just"/>
            <a:r>
              <a:rPr lang="it-IT" dirty="0">
                <a:latin typeface="Candara" panose="020E0502030303020204" pitchFamily="34" charset="0"/>
              </a:rPr>
              <a:t>Perdita di peso più veloce in termine di riduzione di BMI per LBPL.</a:t>
            </a:r>
          </a:p>
          <a:p>
            <a:pPr algn="just"/>
            <a:r>
              <a:rPr lang="it-IT" dirty="0">
                <a:latin typeface="Candara" panose="020E0502030303020204" pitchFamily="34" charset="0"/>
              </a:rPr>
              <a:t>Nessuna differenza in termini di malnutrizione (solo 2 casi in BPL).</a:t>
            </a:r>
          </a:p>
          <a:p>
            <a:pPr algn="just"/>
            <a:r>
              <a:rPr lang="it-IT" dirty="0">
                <a:latin typeface="Candara" panose="020E0502030303020204" pitchFamily="34" charset="0"/>
              </a:rPr>
              <a:t>Però si è osservata una carenza di Zn più spiccata per LBPL.</a:t>
            </a:r>
          </a:p>
        </p:txBody>
      </p:sp>
      <p:pic>
        <p:nvPicPr>
          <p:cNvPr id="5" name="Immagine 4">
            <a:extLst>
              <a:ext uri="{FF2B5EF4-FFF2-40B4-BE49-F238E27FC236}">
                <a16:creationId xmlns:a16="http://schemas.microsoft.com/office/drawing/2014/main" id="{F418EB54-1C82-F6F1-2BAA-48494E561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88" y="1837080"/>
            <a:ext cx="5083706" cy="1591920"/>
          </a:xfrm>
          <a:prstGeom prst="rect">
            <a:avLst/>
          </a:prstGeom>
        </p:spPr>
      </p:pic>
    </p:spTree>
    <p:extLst>
      <p:ext uri="{BB962C8B-B14F-4D97-AF65-F5344CB8AC3E}">
        <p14:creationId xmlns:p14="http://schemas.microsoft.com/office/powerpoint/2010/main" val="228951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3D74CFA-A740-CD74-9D70-C14864820D62}"/>
              </a:ext>
            </a:extLst>
          </p:cNvPr>
          <p:cNvSpPr>
            <a:spLocks noGrp="1"/>
          </p:cNvSpPr>
          <p:nvPr>
            <p:ph type="title"/>
          </p:nvPr>
        </p:nvSpPr>
        <p:spPr>
          <a:xfrm>
            <a:off x="2109216" y="3429000"/>
            <a:ext cx="9741408" cy="1308100"/>
          </a:xfrm>
        </p:spPr>
        <p:txBody>
          <a:bodyPr/>
          <a:lstStyle/>
          <a:p>
            <a:pPr algn="ctr"/>
            <a:r>
              <a:rPr lang="it-IT" sz="4400" dirty="0">
                <a:latin typeface="Candara" panose="020E0502030303020204" pitchFamily="34" charset="0"/>
              </a:rPr>
              <a:t>Valutazioni nutrizionali e sul GIQLI</a:t>
            </a:r>
          </a:p>
        </p:txBody>
      </p:sp>
      <p:sp>
        <p:nvSpPr>
          <p:cNvPr id="5" name="Segnaposto testo 4">
            <a:extLst>
              <a:ext uri="{FF2B5EF4-FFF2-40B4-BE49-F238E27FC236}">
                <a16:creationId xmlns:a16="http://schemas.microsoft.com/office/drawing/2014/main" id="{9C8152C2-2904-880C-D995-8201C7F1BA8F}"/>
              </a:ext>
            </a:extLst>
          </p:cNvPr>
          <p:cNvSpPr>
            <a:spLocks noGrp="1"/>
          </p:cNvSpPr>
          <p:nvPr>
            <p:ph type="body" idx="1"/>
          </p:nvPr>
        </p:nvSpPr>
        <p:spPr/>
        <p:txBody>
          <a:bodyPr>
            <a:normAutofit fontScale="85000" lnSpcReduction="20000"/>
          </a:bodyPr>
          <a:lstStyle/>
          <a:p>
            <a:pPr algn="ctr"/>
            <a:r>
              <a:rPr lang="it-IT" dirty="0"/>
              <a:t> </a:t>
            </a:r>
            <a:r>
              <a:rPr lang="it-IT" u="sng" dirty="0">
                <a:latin typeface="Candara" panose="020E0502030303020204" pitchFamily="34" charset="0"/>
              </a:rPr>
              <a:t>valutare bene le caratteristiche dei pazienti CON IL TEAM MULTIDISCIPLINARE!!!!</a:t>
            </a:r>
          </a:p>
        </p:txBody>
      </p:sp>
      <p:pic>
        <p:nvPicPr>
          <p:cNvPr id="10" name="Immagine 9">
            <a:extLst>
              <a:ext uri="{FF2B5EF4-FFF2-40B4-BE49-F238E27FC236}">
                <a16:creationId xmlns:a16="http://schemas.microsoft.com/office/drawing/2014/main" id="{66D927B5-A1F4-988C-4561-E66A6696C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6" y="73152"/>
            <a:ext cx="6691884" cy="3355848"/>
          </a:xfrm>
          <a:prstGeom prst="rect">
            <a:avLst/>
          </a:prstGeom>
        </p:spPr>
      </p:pic>
    </p:spTree>
    <p:extLst>
      <p:ext uri="{BB962C8B-B14F-4D97-AF65-F5344CB8AC3E}">
        <p14:creationId xmlns:p14="http://schemas.microsoft.com/office/powerpoint/2010/main" val="172584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E48F59A-93BF-5766-5753-6B68649BC0D4}"/>
              </a:ext>
            </a:extLst>
          </p:cNvPr>
          <p:cNvSpPr>
            <a:spLocks noGrp="1"/>
          </p:cNvSpPr>
          <p:nvPr>
            <p:ph type="title"/>
          </p:nvPr>
        </p:nvSpPr>
        <p:spPr/>
        <p:txBody>
          <a:bodyPr>
            <a:normAutofit/>
          </a:bodyPr>
          <a:lstStyle/>
          <a:p>
            <a:r>
              <a:rPr lang="it-IT" sz="4000" dirty="0">
                <a:solidFill>
                  <a:srgbClr val="BE551A"/>
                </a:solidFill>
                <a:latin typeface="Candara" panose="020E0502030303020204" pitchFamily="34" charset="0"/>
              </a:rPr>
              <a:t>LAL  ≥ 100  SAL &lt;100 </a:t>
            </a:r>
          </a:p>
        </p:txBody>
      </p:sp>
      <p:sp>
        <p:nvSpPr>
          <p:cNvPr id="13" name="Segnaposto contenuto 12">
            <a:extLst>
              <a:ext uri="{FF2B5EF4-FFF2-40B4-BE49-F238E27FC236}">
                <a16:creationId xmlns:a16="http://schemas.microsoft.com/office/drawing/2014/main" id="{59B45577-315C-6862-76C9-FA779B589C02}"/>
              </a:ext>
            </a:extLst>
          </p:cNvPr>
          <p:cNvSpPr>
            <a:spLocks noGrp="1"/>
          </p:cNvSpPr>
          <p:nvPr>
            <p:ph idx="1"/>
          </p:nvPr>
        </p:nvSpPr>
        <p:spPr>
          <a:xfrm>
            <a:off x="6096000" y="1162886"/>
            <a:ext cx="4699452" cy="3977366"/>
          </a:xfrm>
        </p:spPr>
        <p:txBody>
          <a:bodyPr/>
          <a:lstStyle/>
          <a:p>
            <a:pPr algn="just"/>
            <a:r>
              <a:rPr lang="it-IT" dirty="0">
                <a:latin typeface="Candara" panose="020E0502030303020204" pitchFamily="34" charset="0"/>
              </a:rPr>
              <a:t>È stato fatto un sottogruppo per le LBPL.</a:t>
            </a:r>
          </a:p>
          <a:p>
            <a:pPr algn="just"/>
            <a:r>
              <a:rPr lang="it-IT" dirty="0">
                <a:latin typeface="Candara" panose="020E0502030303020204" pitchFamily="34" charset="0"/>
              </a:rPr>
              <a:t>Perdono ancora più peso ma hanno più rischio di MRGE.</a:t>
            </a:r>
          </a:p>
          <a:p>
            <a:pPr algn="just"/>
            <a:r>
              <a:rPr lang="it-IT" dirty="0">
                <a:latin typeface="Candara" panose="020E0502030303020204" pitchFamily="34" charset="0"/>
              </a:rPr>
              <a:t>SAL porterebbe ad un tratto comune troppo corto e quindi rischio di malassorbimento. </a:t>
            </a:r>
          </a:p>
        </p:txBody>
      </p:sp>
      <p:sp>
        <p:nvSpPr>
          <p:cNvPr id="15" name="CasellaDiTesto 14">
            <a:extLst>
              <a:ext uri="{FF2B5EF4-FFF2-40B4-BE49-F238E27FC236}">
                <a16:creationId xmlns:a16="http://schemas.microsoft.com/office/drawing/2014/main" id="{0561F723-1B47-5A3C-A522-D8527202B814}"/>
              </a:ext>
            </a:extLst>
          </p:cNvPr>
          <p:cNvSpPr txBox="1"/>
          <p:nvPr/>
        </p:nvSpPr>
        <p:spPr>
          <a:xfrm>
            <a:off x="4340352" y="644648"/>
            <a:ext cx="6096000" cy="707886"/>
          </a:xfrm>
          <a:prstGeom prst="rect">
            <a:avLst/>
          </a:prstGeom>
          <a:noFill/>
        </p:spPr>
        <p:txBody>
          <a:bodyPr wrap="square">
            <a:spAutoFit/>
          </a:bodyPr>
          <a:lstStyle/>
          <a:p>
            <a:pPr algn="ctr"/>
            <a:r>
              <a:rPr lang="it-IT" sz="4000" b="1" cap="none" spc="0" dirty="0">
                <a:ln/>
                <a:solidFill>
                  <a:srgbClr val="BE551A"/>
                </a:solidFill>
                <a:effectLst/>
                <a:latin typeface="Candara" panose="020E0502030303020204" pitchFamily="34" charset="0"/>
              </a:rPr>
              <a:t>ALIMENTARY LIMB</a:t>
            </a:r>
          </a:p>
        </p:txBody>
      </p:sp>
    </p:spTree>
    <p:extLst>
      <p:ext uri="{BB962C8B-B14F-4D97-AF65-F5344CB8AC3E}">
        <p14:creationId xmlns:p14="http://schemas.microsoft.com/office/powerpoint/2010/main" val="117667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F0C9C3C-71CD-D0DA-04B2-CE77578AFF71}"/>
              </a:ext>
            </a:extLst>
          </p:cNvPr>
          <p:cNvSpPr>
            <a:spLocks noGrp="1"/>
          </p:cNvSpPr>
          <p:nvPr>
            <p:ph type="title"/>
          </p:nvPr>
        </p:nvSpPr>
        <p:spPr>
          <a:xfrm>
            <a:off x="6354386" y="308477"/>
            <a:ext cx="6054846" cy="634336"/>
          </a:xfrm>
        </p:spPr>
        <p:txBody>
          <a:bodyPr/>
          <a:lstStyle/>
          <a:p>
            <a:r>
              <a:rPr lang="it-IT" sz="4000" dirty="0">
                <a:solidFill>
                  <a:srgbClr val="E79130"/>
                </a:solidFill>
                <a:latin typeface="Candara" panose="020E0502030303020204" pitchFamily="34" charset="0"/>
              </a:rPr>
              <a:t>LIMITI DEGLI STUDI</a:t>
            </a:r>
          </a:p>
        </p:txBody>
      </p:sp>
      <p:sp>
        <p:nvSpPr>
          <p:cNvPr id="6" name="Segnaposto contenuto 5">
            <a:extLst>
              <a:ext uri="{FF2B5EF4-FFF2-40B4-BE49-F238E27FC236}">
                <a16:creationId xmlns:a16="http://schemas.microsoft.com/office/drawing/2014/main" id="{049A1378-BE4E-6453-DE3D-0704E4DF29A2}"/>
              </a:ext>
            </a:extLst>
          </p:cNvPr>
          <p:cNvSpPr>
            <a:spLocks noGrp="1"/>
          </p:cNvSpPr>
          <p:nvPr>
            <p:ph idx="1"/>
          </p:nvPr>
        </p:nvSpPr>
        <p:spPr>
          <a:xfrm>
            <a:off x="6061402" y="1551448"/>
            <a:ext cx="6072099" cy="3755104"/>
          </a:xfrm>
        </p:spPr>
        <p:txBody>
          <a:bodyPr/>
          <a:lstStyle/>
          <a:p>
            <a:pPr algn="just">
              <a:buClr>
                <a:srgbClr val="E79130"/>
              </a:buClr>
            </a:pPr>
            <a:r>
              <a:rPr lang="it-IT" dirty="0">
                <a:latin typeface="Candara" panose="020E0502030303020204" pitchFamily="34" charset="0"/>
              </a:rPr>
              <a:t>Scarsa omogeneità del campione.</a:t>
            </a:r>
          </a:p>
          <a:p>
            <a:pPr algn="just">
              <a:buClr>
                <a:srgbClr val="E79130"/>
              </a:buClr>
            </a:pPr>
            <a:r>
              <a:rPr lang="it-IT" dirty="0" err="1">
                <a:latin typeface="Candara" panose="020E0502030303020204" pitchFamily="34" charset="0"/>
              </a:rPr>
              <a:t>Eterogeneicità</a:t>
            </a:r>
            <a:r>
              <a:rPr lang="it-IT" dirty="0">
                <a:latin typeface="Candara" panose="020E0502030303020204" pitchFamily="34" charset="0"/>
              </a:rPr>
              <a:t> delle lunghezze dell’ansa BP.</a:t>
            </a:r>
          </a:p>
          <a:p>
            <a:pPr algn="just">
              <a:buClr>
                <a:srgbClr val="E79130"/>
              </a:buClr>
            </a:pPr>
            <a:r>
              <a:rPr lang="it-IT" dirty="0">
                <a:latin typeface="Candara" panose="020E0502030303020204" pitchFamily="34" charset="0"/>
              </a:rPr>
              <a:t>Follow up.</a:t>
            </a:r>
          </a:p>
        </p:txBody>
      </p:sp>
      <p:sp>
        <p:nvSpPr>
          <p:cNvPr id="2" name="Titolo 4">
            <a:extLst>
              <a:ext uri="{FF2B5EF4-FFF2-40B4-BE49-F238E27FC236}">
                <a16:creationId xmlns:a16="http://schemas.microsoft.com/office/drawing/2014/main" id="{6350C0D1-9B05-AB65-50CF-6A7AD9362CD1}"/>
              </a:ext>
            </a:extLst>
          </p:cNvPr>
          <p:cNvSpPr txBox="1">
            <a:spLocks/>
          </p:cNvSpPr>
          <p:nvPr/>
        </p:nvSpPr>
        <p:spPr>
          <a:xfrm>
            <a:off x="1066800" y="263529"/>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it-IT"/>
              <a:t>Limiti degli studi</a:t>
            </a:r>
            <a:endParaRPr lang="it-IT" dirty="0"/>
          </a:p>
        </p:txBody>
      </p:sp>
      <p:pic>
        <p:nvPicPr>
          <p:cNvPr id="3" name="Immagine 2">
            <a:extLst>
              <a:ext uri="{FF2B5EF4-FFF2-40B4-BE49-F238E27FC236}">
                <a16:creationId xmlns:a16="http://schemas.microsoft.com/office/drawing/2014/main" id="{DD6B2B7A-EA8B-C976-FB57-D1CE8E033E0C}"/>
              </a:ext>
            </a:extLst>
          </p:cNvPr>
          <p:cNvPicPr>
            <a:picLocks noChangeAspect="1"/>
          </p:cNvPicPr>
          <p:nvPr/>
        </p:nvPicPr>
        <p:blipFill>
          <a:blip r:embed="rId3"/>
          <a:stretch>
            <a:fillRect/>
          </a:stretch>
        </p:blipFill>
        <p:spPr>
          <a:xfrm>
            <a:off x="0" y="413950"/>
            <a:ext cx="5940000" cy="4571418"/>
          </a:xfrm>
          <a:prstGeom prst="rect">
            <a:avLst/>
          </a:prstGeom>
        </p:spPr>
      </p:pic>
    </p:spTree>
    <p:extLst>
      <p:ext uri="{BB962C8B-B14F-4D97-AF65-F5344CB8AC3E}">
        <p14:creationId xmlns:p14="http://schemas.microsoft.com/office/powerpoint/2010/main" val="207568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63C5118-C606-73BB-A599-996C9911B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415" y="60000"/>
            <a:ext cx="3823875" cy="6798000"/>
          </a:xfrm>
          <a:prstGeom prst="rect">
            <a:avLst/>
          </a:prstGeom>
        </p:spPr>
      </p:pic>
      <p:pic>
        <p:nvPicPr>
          <p:cNvPr id="3" name="Immagine 2">
            <a:extLst>
              <a:ext uri="{FF2B5EF4-FFF2-40B4-BE49-F238E27FC236}">
                <a16:creationId xmlns:a16="http://schemas.microsoft.com/office/drawing/2014/main" id="{F0EF91DF-B04A-D476-4E03-63CB4F099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121920"/>
            <a:ext cx="3822192" cy="3822192"/>
          </a:xfrm>
          <a:prstGeom prst="rect">
            <a:avLst/>
          </a:prstGeom>
        </p:spPr>
      </p:pic>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A94A70E-E129-75C6-7479-B78BA499A181}"/>
              </a:ext>
            </a:extLst>
          </p:cNvPr>
          <p:cNvSpPr>
            <a:spLocks noGrp="1"/>
          </p:cNvSpPr>
          <p:nvPr>
            <p:ph type="title"/>
          </p:nvPr>
        </p:nvSpPr>
        <p:spPr>
          <a:xfrm>
            <a:off x="5120639" y="170688"/>
            <a:ext cx="7519323" cy="1683041"/>
          </a:xfrm>
        </p:spPr>
        <p:txBody>
          <a:bodyPr/>
          <a:lstStyle/>
          <a:p>
            <a:pPr algn="ctr"/>
            <a:r>
              <a:rPr lang="it-IT" sz="4000" dirty="0">
                <a:solidFill>
                  <a:srgbClr val="2E3D92"/>
                </a:solidFill>
                <a:latin typeface="Candara" panose="020E0502030303020204" pitchFamily="34" charset="0"/>
              </a:rPr>
              <a:t>ROUX-EN-Y- GASTRIC        BYPASS</a:t>
            </a:r>
            <a:r>
              <a:rPr lang="it-IT" sz="4000" dirty="0">
                <a:latin typeface="Candara" panose="020E0502030303020204" pitchFamily="34" charset="0"/>
              </a:rPr>
              <a:t>BYPASS</a:t>
            </a:r>
          </a:p>
        </p:txBody>
      </p:sp>
      <p:sp>
        <p:nvSpPr>
          <p:cNvPr id="8" name="Segnaposto contenuto 7">
            <a:extLst>
              <a:ext uri="{FF2B5EF4-FFF2-40B4-BE49-F238E27FC236}">
                <a16:creationId xmlns:a16="http://schemas.microsoft.com/office/drawing/2014/main" id="{337D5949-5E33-F9FD-2702-759B686C3101}"/>
              </a:ext>
            </a:extLst>
          </p:cNvPr>
          <p:cNvSpPr>
            <a:spLocks noGrp="1"/>
          </p:cNvSpPr>
          <p:nvPr>
            <p:ph idx="1"/>
          </p:nvPr>
        </p:nvSpPr>
        <p:spPr>
          <a:xfrm>
            <a:off x="6567864" y="1491583"/>
            <a:ext cx="6072099" cy="3755104"/>
          </a:xfrm>
        </p:spPr>
        <p:txBody>
          <a:bodyPr/>
          <a:lstStyle/>
          <a:p>
            <a:endParaRPr lang="it-IT" u="sng" dirty="0"/>
          </a:p>
          <a:p>
            <a:pPr marL="0" indent="0">
              <a:buNone/>
            </a:pPr>
            <a:r>
              <a:rPr lang="it-IT" u="sng" dirty="0">
                <a:latin typeface="Candara" panose="020E0502030303020204" pitchFamily="34" charset="0"/>
              </a:rPr>
              <a:t>The </a:t>
            </a:r>
            <a:r>
              <a:rPr lang="it-IT" u="sng" dirty="0" err="1">
                <a:latin typeface="Candara" panose="020E0502030303020204" pitchFamily="34" charset="0"/>
              </a:rPr>
              <a:t>length</a:t>
            </a:r>
            <a:r>
              <a:rPr lang="it-IT" u="sng" dirty="0">
                <a:latin typeface="Candara" panose="020E0502030303020204" pitchFamily="34" charset="0"/>
              </a:rPr>
              <a:t> of </a:t>
            </a:r>
            <a:r>
              <a:rPr lang="it-IT" u="sng" dirty="0" err="1">
                <a:latin typeface="Candara" panose="020E0502030303020204" pitchFamily="34" charset="0"/>
              </a:rPr>
              <a:t>biliopancreatic</a:t>
            </a:r>
            <a:r>
              <a:rPr lang="it-IT" u="sng" dirty="0">
                <a:latin typeface="Candara" panose="020E0502030303020204" pitchFamily="34" charset="0"/>
              </a:rPr>
              <a:t> </a:t>
            </a:r>
            <a:r>
              <a:rPr lang="it-IT" u="sng" dirty="0" err="1">
                <a:latin typeface="Candara" panose="020E0502030303020204" pitchFamily="34" charset="0"/>
              </a:rPr>
              <a:t>limb</a:t>
            </a:r>
            <a:endParaRPr lang="it-IT" u="sng" dirty="0">
              <a:latin typeface="Candara" panose="020E0502030303020204" pitchFamily="34" charset="0"/>
            </a:endParaRPr>
          </a:p>
          <a:p>
            <a:endParaRPr lang="it-IT" dirty="0">
              <a:latin typeface="Candara" panose="020E0502030303020204" pitchFamily="34" charset="0"/>
            </a:endParaRPr>
          </a:p>
          <a:p>
            <a:r>
              <a:rPr lang="it-IT" dirty="0">
                <a:latin typeface="Candara" panose="020E0502030303020204" pitchFamily="34" charset="0"/>
              </a:rPr>
              <a:t>Short </a:t>
            </a:r>
            <a:r>
              <a:rPr lang="it-IT" dirty="0" err="1">
                <a:latin typeface="Candara" panose="020E0502030303020204" pitchFamily="34" charset="0"/>
              </a:rPr>
              <a:t>limb</a:t>
            </a:r>
            <a:r>
              <a:rPr lang="it-IT" dirty="0">
                <a:latin typeface="Candara" panose="020E0502030303020204" pitchFamily="34" charset="0"/>
              </a:rPr>
              <a:t> 30 to 75 cm</a:t>
            </a:r>
          </a:p>
          <a:p>
            <a:r>
              <a:rPr lang="it-IT" dirty="0">
                <a:latin typeface="Candara" panose="020E0502030303020204" pitchFamily="34" charset="0"/>
              </a:rPr>
              <a:t>Long </a:t>
            </a:r>
            <a:r>
              <a:rPr lang="it-IT" dirty="0" err="1">
                <a:latin typeface="Candara" panose="020E0502030303020204" pitchFamily="34" charset="0"/>
              </a:rPr>
              <a:t>limb</a:t>
            </a:r>
            <a:r>
              <a:rPr lang="it-IT" dirty="0">
                <a:latin typeface="Candara" panose="020E0502030303020204" pitchFamily="34" charset="0"/>
              </a:rPr>
              <a:t> 100 to 200 cm </a:t>
            </a:r>
          </a:p>
        </p:txBody>
      </p:sp>
      <p:pic>
        <p:nvPicPr>
          <p:cNvPr id="3" name="Immagine 2">
            <a:extLst>
              <a:ext uri="{FF2B5EF4-FFF2-40B4-BE49-F238E27FC236}">
                <a16:creationId xmlns:a16="http://schemas.microsoft.com/office/drawing/2014/main" id="{104779A9-400E-341A-BA5F-0A9B9595D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9" y="981936"/>
            <a:ext cx="5983041" cy="3759862"/>
          </a:xfrm>
          <a:prstGeom prst="rect">
            <a:avLst/>
          </a:prstGeom>
        </p:spPr>
      </p:pic>
    </p:spTree>
    <p:extLst>
      <p:ext uri="{BB962C8B-B14F-4D97-AF65-F5344CB8AC3E}">
        <p14:creationId xmlns:p14="http://schemas.microsoft.com/office/powerpoint/2010/main" val="32978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38CCB8CB-E010-7503-5178-10F084D7189B}"/>
              </a:ext>
            </a:extLst>
          </p:cNvPr>
          <p:cNvSpPr>
            <a:spLocks noGrp="1"/>
          </p:cNvSpPr>
          <p:nvPr>
            <p:ph type="title"/>
          </p:nvPr>
        </p:nvSpPr>
        <p:spPr/>
        <p:txBody>
          <a:bodyPr/>
          <a:lstStyle/>
          <a:p>
            <a:r>
              <a:rPr lang="it-IT" dirty="0"/>
              <a:t> </a:t>
            </a:r>
          </a:p>
        </p:txBody>
      </p:sp>
      <p:graphicFrame>
        <p:nvGraphicFramePr>
          <p:cNvPr id="14" name="Segnaposto contenuto 13">
            <a:extLst>
              <a:ext uri="{FF2B5EF4-FFF2-40B4-BE49-F238E27FC236}">
                <a16:creationId xmlns:a16="http://schemas.microsoft.com/office/drawing/2014/main" id="{0A6FBD46-BE6A-DAB0-A242-1894611BC991}"/>
              </a:ext>
            </a:extLst>
          </p:cNvPr>
          <p:cNvGraphicFramePr>
            <a:graphicFrameLocks noGrp="1"/>
          </p:cNvGraphicFramePr>
          <p:nvPr>
            <p:ph sz="half" idx="2"/>
            <p:extLst>
              <p:ext uri="{D42A27DB-BD31-4B8C-83A1-F6EECF244321}">
                <p14:modId xmlns:p14="http://schemas.microsoft.com/office/powerpoint/2010/main" val="3797377263"/>
              </p:ext>
            </p:extLst>
          </p:nvPr>
        </p:nvGraphicFramePr>
        <p:xfrm>
          <a:off x="6236208" y="286603"/>
          <a:ext cx="7528560" cy="578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magine 7">
            <a:extLst>
              <a:ext uri="{FF2B5EF4-FFF2-40B4-BE49-F238E27FC236}">
                <a16:creationId xmlns:a16="http://schemas.microsoft.com/office/drawing/2014/main" id="{6F37B6B2-AA5B-3E94-B9E6-498138E4B0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845" y="2100072"/>
            <a:ext cx="7351007" cy="2657856"/>
          </a:xfrm>
          <a:prstGeom prst="rect">
            <a:avLst/>
          </a:prstGeom>
        </p:spPr>
      </p:pic>
    </p:spTree>
    <p:extLst>
      <p:ext uri="{BB962C8B-B14F-4D97-AF65-F5344CB8AC3E}">
        <p14:creationId xmlns:p14="http://schemas.microsoft.com/office/powerpoint/2010/main" val="277894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F68D17-FADB-BE10-0787-31A63D4BA158}"/>
              </a:ext>
            </a:extLst>
          </p:cNvPr>
          <p:cNvSpPr>
            <a:spLocks noGrp="1"/>
          </p:cNvSpPr>
          <p:nvPr>
            <p:ph type="title"/>
          </p:nvPr>
        </p:nvSpPr>
        <p:spPr>
          <a:xfrm>
            <a:off x="5661665" y="195072"/>
            <a:ext cx="6054846" cy="923330"/>
          </a:xfrm>
        </p:spPr>
        <p:txBody>
          <a:bodyPr/>
          <a:lstStyle/>
          <a:p>
            <a:endParaRPr lang="it-IT" dirty="0"/>
          </a:p>
        </p:txBody>
      </p:sp>
      <p:pic>
        <p:nvPicPr>
          <p:cNvPr id="9" name="Segnaposto immagine 8">
            <a:extLst>
              <a:ext uri="{FF2B5EF4-FFF2-40B4-BE49-F238E27FC236}">
                <a16:creationId xmlns:a16="http://schemas.microsoft.com/office/drawing/2014/main" id="{C74A9030-DA34-4832-212B-54A54264C2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89" r="4889"/>
          <a:stretch>
            <a:fillRect/>
          </a:stretch>
        </p:blipFill>
        <p:spPr>
          <a:xfrm>
            <a:off x="330426" y="195072"/>
            <a:ext cx="4654296" cy="5864225"/>
          </a:xfrm>
        </p:spPr>
      </p:pic>
      <p:sp>
        <p:nvSpPr>
          <p:cNvPr id="10" name="Segnaposto contenuto 4">
            <a:extLst>
              <a:ext uri="{FF2B5EF4-FFF2-40B4-BE49-F238E27FC236}">
                <a16:creationId xmlns:a16="http://schemas.microsoft.com/office/drawing/2014/main" id="{50600F9C-D0DD-8DB5-7B70-543A441F3120}"/>
              </a:ext>
            </a:extLst>
          </p:cNvPr>
          <p:cNvSpPr>
            <a:spLocks noGrp="1"/>
          </p:cNvSpPr>
          <p:nvPr>
            <p:ph idx="1"/>
          </p:nvPr>
        </p:nvSpPr>
        <p:spPr>
          <a:xfrm>
            <a:off x="5661665" y="1673628"/>
            <a:ext cx="6530335" cy="3755104"/>
          </a:xfrm>
        </p:spPr>
        <p:txBody>
          <a:bodyPr/>
          <a:lstStyle/>
          <a:p>
            <a:r>
              <a:rPr lang="it-IT" dirty="0">
                <a:latin typeface="Candara" panose="020E0502030303020204" pitchFamily="34" charset="0"/>
              </a:rPr>
              <a:t>Duch Audit for treatment of </a:t>
            </a:r>
            <a:r>
              <a:rPr lang="it-IT" dirty="0" err="1">
                <a:latin typeface="Candara" panose="020E0502030303020204" pitchFamily="34" charset="0"/>
              </a:rPr>
              <a:t>Obesity</a:t>
            </a:r>
            <a:r>
              <a:rPr lang="it-IT" dirty="0">
                <a:latin typeface="Candara" panose="020E0502030303020204" pitchFamily="34" charset="0"/>
              </a:rPr>
              <a:t> (DATO).</a:t>
            </a:r>
          </a:p>
          <a:p>
            <a:r>
              <a:rPr lang="it-IT" dirty="0">
                <a:latin typeface="Candara" panose="020E0502030303020204" pitchFamily="34" charset="0"/>
              </a:rPr>
              <a:t>&gt;18 anni, tra 2017-2024, 5051 pazienti.</a:t>
            </a:r>
          </a:p>
          <a:p>
            <a:r>
              <a:rPr lang="it-IT" dirty="0">
                <a:latin typeface="Candara" panose="020E0502030303020204" pitchFamily="34" charset="0"/>
              </a:rPr>
              <a:t>BPL ≥ 100, SBP &lt;100 (esclusi &gt;250 e &lt;40 di AL).</a:t>
            </a:r>
          </a:p>
          <a:p>
            <a:r>
              <a:rPr lang="it-IT" dirty="0">
                <a:latin typeface="Candara" panose="020E0502030303020204" pitchFamily="34" charset="0"/>
              </a:rPr>
              <a:t>Chirurgia primaria , senza </a:t>
            </a:r>
            <a:r>
              <a:rPr lang="it-IT" dirty="0" err="1">
                <a:latin typeface="Candara" panose="020E0502030303020204" pitchFamily="34" charset="0"/>
              </a:rPr>
              <a:t>banding</a:t>
            </a:r>
            <a:r>
              <a:rPr lang="it-IT" dirty="0">
                <a:latin typeface="Candara" panose="020E0502030303020204" pitchFamily="34" charset="0"/>
              </a:rPr>
              <a:t>.</a:t>
            </a:r>
          </a:p>
          <a:p>
            <a:r>
              <a:rPr lang="it-IT" dirty="0">
                <a:latin typeface="Candara" panose="020E0502030303020204" pitchFamily="34" charset="0"/>
              </a:rPr>
              <a:t>FU a 5 anni.</a:t>
            </a:r>
          </a:p>
          <a:p>
            <a:r>
              <a:rPr lang="it-IT" dirty="0">
                <a:latin typeface="Candara" panose="020E0502030303020204" pitchFamily="34" charset="0"/>
              </a:rPr>
              <a:t>Dopo il match la mediana era 150 e 70 cm.</a:t>
            </a:r>
          </a:p>
          <a:p>
            <a:endParaRPr lang="it-IT" dirty="0"/>
          </a:p>
          <a:p>
            <a:endParaRPr lang="it-IT" dirty="0"/>
          </a:p>
        </p:txBody>
      </p:sp>
      <p:sp>
        <p:nvSpPr>
          <p:cNvPr id="11" name="Rettangolo 10">
            <a:extLst>
              <a:ext uri="{FF2B5EF4-FFF2-40B4-BE49-F238E27FC236}">
                <a16:creationId xmlns:a16="http://schemas.microsoft.com/office/drawing/2014/main" id="{4A0E7A93-EE73-58ED-C0FB-3771A05131EC}"/>
              </a:ext>
            </a:extLst>
          </p:cNvPr>
          <p:cNvSpPr/>
          <p:nvPr/>
        </p:nvSpPr>
        <p:spPr>
          <a:xfrm>
            <a:off x="5661665" y="195072"/>
            <a:ext cx="62029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a:ln/>
                <a:solidFill>
                  <a:schemeClr val="accent3"/>
                </a:solidFill>
                <a:effectLst/>
                <a:latin typeface="Candara" panose="020E0502030303020204" pitchFamily="34" charset="0"/>
              </a:rPr>
              <a:t>MATCHED COHORT STUDY</a:t>
            </a:r>
            <a:r>
              <a:rPr lang="it-IT" sz="5400" b="1" cap="none" spc="0" dirty="0">
                <a:ln/>
                <a:solidFill>
                  <a:schemeClr val="accent3"/>
                </a:solidFill>
                <a:effectLst/>
              </a:rPr>
              <a:t> </a:t>
            </a:r>
          </a:p>
        </p:txBody>
      </p:sp>
    </p:spTree>
    <p:extLst>
      <p:ext uri="{BB962C8B-B14F-4D97-AF65-F5344CB8AC3E}">
        <p14:creationId xmlns:p14="http://schemas.microsoft.com/office/powerpoint/2010/main" val="29501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DCED417-F71A-0655-F6B3-3AC1CE859920}"/>
              </a:ext>
            </a:extLst>
          </p:cNvPr>
          <p:cNvSpPr>
            <a:spLocks noGrp="1"/>
          </p:cNvSpPr>
          <p:nvPr>
            <p:ph type="title"/>
          </p:nvPr>
        </p:nvSpPr>
        <p:spPr>
          <a:xfrm>
            <a:off x="341376" y="4169379"/>
            <a:ext cx="6054846" cy="634336"/>
          </a:xfrm>
        </p:spPr>
        <p:txBody>
          <a:bodyPr/>
          <a:lstStyle/>
          <a:p>
            <a:r>
              <a:rPr lang="it-IT" sz="4000" dirty="0" err="1">
                <a:solidFill>
                  <a:srgbClr val="BE551A"/>
                </a:solidFill>
                <a:latin typeface="Candara" panose="020E0502030303020204" pitchFamily="34" charset="0"/>
              </a:rPr>
              <a:t>Results</a:t>
            </a:r>
            <a:r>
              <a:rPr lang="it-IT" sz="4000" dirty="0">
                <a:solidFill>
                  <a:srgbClr val="BE551A"/>
                </a:solidFill>
                <a:latin typeface="Candara" panose="020E0502030303020204" pitchFamily="34" charset="0"/>
              </a:rPr>
              <a:t> after matching</a:t>
            </a:r>
          </a:p>
        </p:txBody>
      </p:sp>
      <p:sp>
        <p:nvSpPr>
          <p:cNvPr id="6" name="Segnaposto contenuto 5">
            <a:extLst>
              <a:ext uri="{FF2B5EF4-FFF2-40B4-BE49-F238E27FC236}">
                <a16:creationId xmlns:a16="http://schemas.microsoft.com/office/drawing/2014/main" id="{34FB469A-4BDF-B95C-768B-E4843CBABECF}"/>
              </a:ext>
            </a:extLst>
          </p:cNvPr>
          <p:cNvSpPr>
            <a:spLocks noGrp="1"/>
          </p:cNvSpPr>
          <p:nvPr>
            <p:ph idx="1"/>
          </p:nvPr>
        </p:nvSpPr>
        <p:spPr>
          <a:xfrm>
            <a:off x="5956827" y="1500095"/>
            <a:ext cx="6303264" cy="3755104"/>
          </a:xfrm>
        </p:spPr>
        <p:txBody>
          <a:bodyPr>
            <a:normAutofit fontScale="85000" lnSpcReduction="10000"/>
          </a:bodyPr>
          <a:lstStyle/>
          <a:p>
            <a:pPr>
              <a:buClr>
                <a:srgbClr val="BE551A"/>
              </a:buClr>
            </a:pPr>
            <a:r>
              <a:rPr lang="it-IT" sz="2600" dirty="0">
                <a:latin typeface="Candara" panose="020E0502030303020204" pitchFamily="34" charset="0"/>
              </a:rPr>
              <a:t>A 5 anni dal FU il 65,9% raggiunge il 25% del TWL.</a:t>
            </a:r>
          </a:p>
          <a:p>
            <a:pPr>
              <a:buClr>
                <a:srgbClr val="BE551A"/>
              </a:buClr>
            </a:pPr>
            <a:r>
              <a:rPr lang="it-IT" sz="2600" dirty="0">
                <a:latin typeface="Candara" panose="020E0502030303020204" pitchFamily="34" charset="0"/>
              </a:rPr>
              <a:t>%EWL, 𝜟BMI, TWL.</a:t>
            </a:r>
          </a:p>
          <a:p>
            <a:pPr>
              <a:buClr>
                <a:srgbClr val="BE551A"/>
              </a:buClr>
            </a:pPr>
            <a:r>
              <a:rPr lang="it-IT" sz="2600" dirty="0">
                <a:latin typeface="Candara" panose="020E0502030303020204" pitchFamily="34" charset="0"/>
              </a:rPr>
              <a:t>Miglioramenti in IA  e DM, dislipidemia e OSAS.</a:t>
            </a:r>
          </a:p>
          <a:p>
            <a:pPr>
              <a:buClr>
                <a:srgbClr val="BE551A"/>
              </a:buClr>
            </a:pPr>
            <a:r>
              <a:rPr lang="it-IT" sz="2600" dirty="0">
                <a:latin typeface="Candara" panose="020E0502030303020204" pitchFamily="34" charset="0"/>
              </a:rPr>
              <a:t>No differenze significative nelle altre comorbilità.</a:t>
            </a:r>
          </a:p>
          <a:p>
            <a:pPr>
              <a:buClr>
                <a:srgbClr val="BE551A"/>
              </a:buClr>
            </a:pPr>
            <a:r>
              <a:rPr lang="it-IT" sz="2600" dirty="0">
                <a:latin typeface="Candara" panose="020E0502030303020204" pitchFamily="34" charset="0"/>
              </a:rPr>
              <a:t>Stesso sottogruppo AL.</a:t>
            </a:r>
          </a:p>
          <a:p>
            <a:pPr>
              <a:buClr>
                <a:srgbClr val="BE551A"/>
              </a:buClr>
            </a:pPr>
            <a:r>
              <a:rPr lang="it-IT" sz="2600" dirty="0">
                <a:latin typeface="Candara" panose="020E0502030303020204" pitchFamily="34" charset="0"/>
              </a:rPr>
              <a:t>LBPL può peggiorare la MRGE.</a:t>
            </a:r>
          </a:p>
          <a:p>
            <a:pPr>
              <a:buClr>
                <a:srgbClr val="BE551A"/>
              </a:buClr>
            </a:pPr>
            <a:r>
              <a:rPr lang="it-IT" sz="2600" dirty="0">
                <a:latin typeface="Candara" panose="020E0502030303020204" pitchFamily="34" charset="0"/>
              </a:rPr>
              <a:t>Stesso rischio di comorbilità postoperatorie.</a:t>
            </a:r>
          </a:p>
          <a:p>
            <a:endParaRPr lang="it-IT" dirty="0"/>
          </a:p>
        </p:txBody>
      </p:sp>
      <p:pic>
        <p:nvPicPr>
          <p:cNvPr id="13" name="Immagine 12">
            <a:extLst>
              <a:ext uri="{FF2B5EF4-FFF2-40B4-BE49-F238E27FC236}">
                <a16:creationId xmlns:a16="http://schemas.microsoft.com/office/drawing/2014/main" id="{9080466E-0934-90DB-E943-32CFE1B00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6827" cy="3377647"/>
          </a:xfrm>
          <a:prstGeom prst="rect">
            <a:avLst/>
          </a:prstGeom>
        </p:spPr>
      </p:pic>
      <p:sp>
        <p:nvSpPr>
          <p:cNvPr id="14" name="Ovale 13">
            <a:extLst>
              <a:ext uri="{FF2B5EF4-FFF2-40B4-BE49-F238E27FC236}">
                <a16:creationId xmlns:a16="http://schemas.microsoft.com/office/drawing/2014/main" id="{875C8A56-FAAC-FA10-5AF3-FCF47161FD1D}"/>
              </a:ext>
            </a:extLst>
          </p:cNvPr>
          <p:cNvSpPr/>
          <p:nvPr/>
        </p:nvSpPr>
        <p:spPr>
          <a:xfrm>
            <a:off x="4128027" y="829535"/>
            <a:ext cx="1828800" cy="670560"/>
          </a:xfrm>
          <a:prstGeom prst="ellipse">
            <a:avLst/>
          </a:prstGeom>
          <a:noFill/>
          <a:ln>
            <a:solidFill>
              <a:srgbClr val="E7913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33002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13579-061C-7A59-6CE7-CC34B962A893}"/>
              </a:ext>
            </a:extLst>
          </p:cNvPr>
          <p:cNvSpPr>
            <a:spLocks noGrp="1"/>
          </p:cNvSpPr>
          <p:nvPr>
            <p:ph type="title"/>
          </p:nvPr>
        </p:nvSpPr>
        <p:spPr/>
        <p:txBody>
          <a:bodyPr/>
          <a:lstStyle/>
          <a:p>
            <a:r>
              <a:rPr lang="it-IT" dirty="0"/>
              <a:t>Articolo </a:t>
            </a:r>
          </a:p>
        </p:txBody>
      </p:sp>
      <p:sp>
        <p:nvSpPr>
          <p:cNvPr id="3" name="Segnaposto contenuto 2">
            <a:extLst>
              <a:ext uri="{FF2B5EF4-FFF2-40B4-BE49-F238E27FC236}">
                <a16:creationId xmlns:a16="http://schemas.microsoft.com/office/drawing/2014/main" id="{3EEFCADD-7C1C-65E5-3124-B7EB1E454A1E}"/>
              </a:ext>
            </a:extLst>
          </p:cNvPr>
          <p:cNvSpPr>
            <a:spLocks noGrp="1"/>
          </p:cNvSpPr>
          <p:nvPr>
            <p:ph idx="1"/>
          </p:nvPr>
        </p:nvSpPr>
        <p:spPr>
          <a:xfrm>
            <a:off x="6096000" y="2533609"/>
            <a:ext cx="6072099" cy="3755104"/>
          </a:xfrm>
        </p:spPr>
        <p:txBody>
          <a:bodyPr/>
          <a:lstStyle/>
          <a:p>
            <a:r>
              <a:rPr lang="it-IT" dirty="0">
                <a:latin typeface="Candara" panose="020E0502030303020204" pitchFamily="34" charset="0"/>
              </a:rPr>
              <a:t>Prisma Guidelines.</a:t>
            </a:r>
          </a:p>
          <a:p>
            <a:r>
              <a:rPr lang="it-IT" dirty="0" err="1">
                <a:latin typeface="Candara" panose="020E0502030303020204" pitchFamily="34" charset="0"/>
              </a:rPr>
              <a:t>Pubmed</a:t>
            </a:r>
            <a:r>
              <a:rPr lang="it-IT" dirty="0">
                <a:latin typeface="Candara" panose="020E0502030303020204" pitchFamily="34" charset="0"/>
              </a:rPr>
              <a:t>/</a:t>
            </a:r>
            <a:r>
              <a:rPr lang="it-IT" dirty="0" err="1">
                <a:latin typeface="Candara" panose="020E0502030303020204" pitchFamily="34" charset="0"/>
              </a:rPr>
              <a:t>Medline,Cochrane</a:t>
            </a:r>
            <a:r>
              <a:rPr lang="it-IT" dirty="0">
                <a:latin typeface="Candara" panose="020E0502030303020204" pitchFamily="34" charset="0"/>
              </a:rPr>
              <a:t> Trial </a:t>
            </a:r>
            <a:r>
              <a:rPr lang="it-IT" dirty="0" err="1">
                <a:latin typeface="Candara" panose="020E0502030303020204" pitchFamily="34" charset="0"/>
              </a:rPr>
              <a:t>Register</a:t>
            </a:r>
            <a:r>
              <a:rPr lang="it-IT" dirty="0">
                <a:latin typeface="Candara" panose="020E0502030303020204" pitchFamily="34" charset="0"/>
              </a:rPr>
              <a:t>, Gs.</a:t>
            </a:r>
          </a:p>
          <a:p>
            <a:r>
              <a:rPr lang="it-IT" dirty="0">
                <a:latin typeface="Candara" panose="020E0502030303020204" pitchFamily="34" charset="0"/>
              </a:rPr>
              <a:t>From </a:t>
            </a:r>
            <a:r>
              <a:rPr lang="it-IT" dirty="0" err="1">
                <a:latin typeface="Candara" panose="020E0502030303020204" pitchFamily="34" charset="0"/>
              </a:rPr>
              <a:t>December</a:t>
            </a:r>
            <a:r>
              <a:rPr lang="it-IT" dirty="0">
                <a:latin typeface="Candara" panose="020E0502030303020204" pitchFamily="34" charset="0"/>
              </a:rPr>
              <a:t> 2022-2024.</a:t>
            </a:r>
          </a:p>
          <a:p>
            <a:r>
              <a:rPr lang="it-IT" dirty="0">
                <a:latin typeface="Candara" panose="020E0502030303020204" pitchFamily="34" charset="0"/>
              </a:rPr>
              <a:t>BMI&gt;30 Kg/m2, </a:t>
            </a:r>
            <a:r>
              <a:rPr lang="it-IT" dirty="0" err="1">
                <a:latin typeface="Candara" panose="020E0502030303020204" pitchFamily="34" charset="0"/>
              </a:rPr>
              <a:t>at</a:t>
            </a:r>
            <a:r>
              <a:rPr lang="it-IT" dirty="0">
                <a:latin typeface="Candara" panose="020E0502030303020204" pitchFamily="34" charset="0"/>
              </a:rPr>
              <a:t> </a:t>
            </a:r>
            <a:r>
              <a:rPr lang="it-IT" dirty="0" err="1">
                <a:latin typeface="Candara" panose="020E0502030303020204" pitchFamily="34" charset="0"/>
              </a:rPr>
              <a:t>least</a:t>
            </a:r>
            <a:r>
              <a:rPr lang="it-IT" dirty="0">
                <a:latin typeface="Candara" panose="020E0502030303020204" pitchFamily="34" charset="0"/>
              </a:rPr>
              <a:t> 3 </a:t>
            </a:r>
            <a:r>
              <a:rPr lang="it-IT" dirty="0" err="1">
                <a:latin typeface="Candara" panose="020E0502030303020204" pitchFamily="34" charset="0"/>
              </a:rPr>
              <a:t>mounts</a:t>
            </a:r>
            <a:r>
              <a:rPr lang="it-IT" dirty="0">
                <a:latin typeface="Candara" panose="020E0502030303020204" pitchFamily="34" charset="0"/>
              </a:rPr>
              <a:t> of FU.</a:t>
            </a:r>
          </a:p>
          <a:p>
            <a:r>
              <a:rPr lang="it-IT" dirty="0">
                <a:latin typeface="Candara" panose="020E0502030303020204" pitchFamily="34" charset="0"/>
              </a:rPr>
              <a:t>Not en English, </a:t>
            </a:r>
            <a:r>
              <a:rPr lang="it-IT" dirty="0" err="1">
                <a:latin typeface="Candara" panose="020E0502030303020204" pitchFamily="34" charset="0"/>
              </a:rPr>
              <a:t>not</a:t>
            </a:r>
            <a:r>
              <a:rPr lang="it-IT" dirty="0">
                <a:latin typeface="Candara" panose="020E0502030303020204" pitchFamily="34" charset="0"/>
              </a:rPr>
              <a:t> </a:t>
            </a:r>
            <a:r>
              <a:rPr lang="it-IT" dirty="0" err="1">
                <a:latin typeface="Candara" panose="020E0502030303020204" pitchFamily="34" charset="0"/>
              </a:rPr>
              <a:t>limb</a:t>
            </a:r>
            <a:r>
              <a:rPr lang="it-IT" dirty="0">
                <a:latin typeface="Candara" panose="020E0502030303020204" pitchFamily="34" charset="0"/>
              </a:rPr>
              <a:t> </a:t>
            </a:r>
            <a:r>
              <a:rPr lang="it-IT" dirty="0" err="1">
                <a:latin typeface="Candara" panose="020E0502030303020204" pitchFamily="34" charset="0"/>
              </a:rPr>
              <a:t>specificated</a:t>
            </a:r>
            <a:r>
              <a:rPr lang="it-IT" dirty="0">
                <a:latin typeface="Candara" panose="020E0502030303020204" pitchFamily="34" charset="0"/>
              </a:rPr>
              <a:t>.</a:t>
            </a:r>
          </a:p>
        </p:txBody>
      </p:sp>
      <p:pic>
        <p:nvPicPr>
          <p:cNvPr id="10" name="Immagine 9">
            <a:extLst>
              <a:ext uri="{FF2B5EF4-FFF2-40B4-BE49-F238E27FC236}">
                <a16:creationId xmlns:a16="http://schemas.microsoft.com/office/drawing/2014/main" id="{C8C4CE92-C252-9992-8131-FC11C5212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8643"/>
            <a:ext cx="6081216" cy="4601037"/>
          </a:xfrm>
          <a:prstGeom prst="rect">
            <a:avLst/>
          </a:prstGeom>
        </p:spPr>
      </p:pic>
    </p:spTree>
    <p:extLst>
      <p:ext uri="{BB962C8B-B14F-4D97-AF65-F5344CB8AC3E}">
        <p14:creationId xmlns:p14="http://schemas.microsoft.com/office/powerpoint/2010/main" val="221225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a:extLst>
              <a:ext uri="{FF2B5EF4-FFF2-40B4-BE49-F238E27FC236}">
                <a16:creationId xmlns:a16="http://schemas.microsoft.com/office/drawing/2014/main" id="{D2D424C8-B70E-5CDE-5B93-DFBE645A46DE}"/>
              </a:ext>
            </a:extLst>
          </p:cNvPr>
          <p:cNvGraphicFramePr>
            <a:graphicFrameLocks noGrp="1"/>
          </p:cNvGraphicFramePr>
          <p:nvPr>
            <p:ph idx="1"/>
            <p:extLst>
              <p:ext uri="{D42A27DB-BD31-4B8C-83A1-F6EECF244321}">
                <p14:modId xmlns:p14="http://schemas.microsoft.com/office/powerpoint/2010/main" val="996421971"/>
              </p:ext>
            </p:extLst>
          </p:nvPr>
        </p:nvGraphicFramePr>
        <p:xfrm>
          <a:off x="2865120" y="390144"/>
          <a:ext cx="8307705" cy="5596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a:extLst>
              <a:ext uri="{FF2B5EF4-FFF2-40B4-BE49-F238E27FC236}">
                <a16:creationId xmlns:a16="http://schemas.microsoft.com/office/drawing/2014/main" id="{11F5D1B6-B8C9-0B1C-0B9C-F13E7251DDA1}"/>
              </a:ext>
            </a:extLst>
          </p:cNvPr>
          <p:cNvSpPr txBox="1"/>
          <p:nvPr/>
        </p:nvSpPr>
        <p:spPr>
          <a:xfrm>
            <a:off x="0" y="414528"/>
            <a:ext cx="6096000" cy="1569660"/>
          </a:xfrm>
          <a:prstGeom prst="rect">
            <a:avLst/>
          </a:prstGeom>
          <a:noFill/>
        </p:spPr>
        <p:txBody>
          <a:bodyPr wrap="square">
            <a:spAutoFit/>
          </a:bodyPr>
          <a:lstStyle/>
          <a:p>
            <a:endParaRPr lang="it-IT" sz="2400" dirty="0">
              <a:latin typeface="Candara" panose="020E0502030303020204" pitchFamily="34" charset="0"/>
            </a:endParaRPr>
          </a:p>
          <a:p>
            <a:r>
              <a:rPr lang="it-IT" sz="2400" dirty="0">
                <a:latin typeface="Candara" panose="020E0502030303020204" pitchFamily="34" charset="0"/>
              </a:rPr>
              <a:t>Differenza per il TWL del 1,67%. </a:t>
            </a:r>
          </a:p>
          <a:p>
            <a:r>
              <a:rPr lang="it-IT" sz="2400" dirty="0">
                <a:latin typeface="Candara" panose="020E0502030303020204" pitchFamily="34" charset="0"/>
              </a:rPr>
              <a:t>Poche differenze per il BMI </a:t>
            </a:r>
            <a:r>
              <a:rPr lang="it-IT" sz="2400" dirty="0" err="1">
                <a:latin typeface="Candara" panose="020E0502030303020204" pitchFamily="34" charset="0"/>
              </a:rPr>
              <a:t>change</a:t>
            </a:r>
            <a:r>
              <a:rPr lang="it-IT" sz="2400" dirty="0">
                <a:latin typeface="Candara" panose="020E0502030303020204" pitchFamily="34" charset="0"/>
              </a:rPr>
              <a:t> del 0,52%.</a:t>
            </a:r>
          </a:p>
          <a:p>
            <a:r>
              <a:rPr lang="it-IT" sz="2400" dirty="0">
                <a:latin typeface="Candara" panose="020E0502030303020204" pitchFamily="34" charset="0"/>
              </a:rPr>
              <a:t>LLG in EWL 6,39% e a 2 anni di FU 84 vs 73%.</a:t>
            </a:r>
          </a:p>
        </p:txBody>
      </p:sp>
      <p:sp>
        <p:nvSpPr>
          <p:cNvPr id="15" name="CasellaDiTesto 14">
            <a:extLst>
              <a:ext uri="{FF2B5EF4-FFF2-40B4-BE49-F238E27FC236}">
                <a16:creationId xmlns:a16="http://schemas.microsoft.com/office/drawing/2014/main" id="{89D8C80A-1E71-AE7A-C590-355365DB96E8}"/>
              </a:ext>
            </a:extLst>
          </p:cNvPr>
          <p:cNvSpPr txBox="1"/>
          <p:nvPr/>
        </p:nvSpPr>
        <p:spPr>
          <a:xfrm>
            <a:off x="4181856" y="5278386"/>
            <a:ext cx="7583424" cy="707886"/>
          </a:xfrm>
          <a:prstGeom prst="rect">
            <a:avLst/>
          </a:prstGeom>
          <a:noFill/>
        </p:spPr>
        <p:txBody>
          <a:bodyPr wrap="square">
            <a:spAutoFit/>
          </a:bodyPr>
          <a:lstStyle/>
          <a:p>
            <a:r>
              <a:rPr lang="it-IT" sz="2000" dirty="0">
                <a:solidFill>
                  <a:schemeClr val="bg1"/>
                </a:solidFill>
                <a:latin typeface="Candara" panose="020E0502030303020204" pitchFamily="34" charset="0"/>
              </a:rPr>
              <a:t>TWL calcolato come: </a:t>
            </a:r>
            <a:r>
              <a:rPr lang="it-IT" sz="2000" dirty="0" err="1">
                <a:solidFill>
                  <a:schemeClr val="bg1"/>
                </a:solidFill>
                <a:latin typeface="Candara" panose="020E0502030303020204" pitchFamily="34" charset="0"/>
              </a:rPr>
              <a:t>pw-fuw</a:t>
            </a:r>
            <a:r>
              <a:rPr lang="it-IT" sz="2000" dirty="0">
                <a:solidFill>
                  <a:schemeClr val="bg1"/>
                </a:solidFill>
                <a:latin typeface="Candara" panose="020E0502030303020204" pitchFamily="34" charset="0"/>
              </a:rPr>
              <a:t>/</a:t>
            </a:r>
            <a:r>
              <a:rPr lang="it-IT" sz="2000" dirty="0" err="1">
                <a:solidFill>
                  <a:schemeClr val="bg1"/>
                </a:solidFill>
                <a:latin typeface="Candara" panose="020E0502030303020204" pitchFamily="34" charset="0"/>
              </a:rPr>
              <a:t>pw</a:t>
            </a:r>
            <a:r>
              <a:rPr lang="it-IT" sz="2000" dirty="0">
                <a:solidFill>
                  <a:schemeClr val="bg1"/>
                </a:solidFill>
                <a:latin typeface="Candara" panose="020E0502030303020204" pitchFamily="34" charset="0"/>
              </a:rPr>
              <a:t>*100 </a:t>
            </a:r>
          </a:p>
          <a:p>
            <a:r>
              <a:rPr lang="it-IT" sz="2000" dirty="0">
                <a:solidFill>
                  <a:schemeClr val="bg1"/>
                </a:solidFill>
                <a:latin typeface="Candara" panose="020E0502030303020204" pitchFamily="34" charset="0"/>
              </a:rPr>
              <a:t>EWL calcolato come: 𝜟BMI/BMI </a:t>
            </a:r>
            <a:r>
              <a:rPr lang="it-IT" sz="2000" dirty="0" err="1">
                <a:solidFill>
                  <a:schemeClr val="bg1"/>
                </a:solidFill>
                <a:latin typeface="Candara" panose="020E0502030303020204" pitchFamily="34" charset="0"/>
              </a:rPr>
              <a:t>at</a:t>
            </a:r>
            <a:r>
              <a:rPr lang="it-IT" sz="2000" dirty="0">
                <a:solidFill>
                  <a:schemeClr val="bg1"/>
                </a:solidFill>
                <a:latin typeface="Candara" panose="020E0502030303020204" pitchFamily="34" charset="0"/>
              </a:rPr>
              <a:t> screening-25</a:t>
            </a:r>
          </a:p>
        </p:txBody>
      </p:sp>
    </p:spTree>
    <p:extLst>
      <p:ext uri="{BB962C8B-B14F-4D97-AF65-F5344CB8AC3E}">
        <p14:creationId xmlns:p14="http://schemas.microsoft.com/office/powerpoint/2010/main" val="368965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4B982FA-4006-08BC-7D7B-E07A7FD7ACD1}"/>
              </a:ext>
            </a:extLst>
          </p:cNvPr>
          <p:cNvPicPr>
            <a:picLocks noChangeAspect="1"/>
          </p:cNvPicPr>
          <p:nvPr/>
        </p:nvPicPr>
        <p:blipFill>
          <a:blip r:embed="rId3"/>
          <a:stretch>
            <a:fillRect/>
          </a:stretch>
        </p:blipFill>
        <p:spPr>
          <a:xfrm>
            <a:off x="0" y="169090"/>
            <a:ext cx="5896961" cy="5832000"/>
          </a:xfrm>
          <a:prstGeom prst="rect">
            <a:avLst/>
          </a:prstGeom>
        </p:spPr>
      </p:pic>
      <p:sp>
        <p:nvSpPr>
          <p:cNvPr id="7" name="CasellaDiTesto 6">
            <a:extLst>
              <a:ext uri="{FF2B5EF4-FFF2-40B4-BE49-F238E27FC236}">
                <a16:creationId xmlns:a16="http://schemas.microsoft.com/office/drawing/2014/main" id="{F8ACBEE0-0C0D-88D9-C501-3C152D714033}"/>
              </a:ext>
            </a:extLst>
          </p:cNvPr>
          <p:cNvSpPr txBox="1"/>
          <p:nvPr/>
        </p:nvSpPr>
        <p:spPr>
          <a:xfrm>
            <a:off x="5896961" y="169090"/>
            <a:ext cx="5896962" cy="6194132"/>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it-IT" sz="2400" b="1" kern="100" dirty="0">
                <a:effectLst/>
                <a:latin typeface="Candara" panose="020E0502030303020204" pitchFamily="34" charset="0"/>
                <a:ea typeface="Aptos" panose="020B0004020202020204" pitchFamily="34" charset="0"/>
                <a:cs typeface="Times New Roman" panose="02020603050405020304" pitchFamily="18" charset="0"/>
              </a:rPr>
              <a:t>Breve termine (3–6 mesi):</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non emergono differenze sostanziali.</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b="1" kern="100" dirty="0">
                <a:effectLst/>
                <a:latin typeface="Candara" panose="020E0502030303020204" pitchFamily="34" charset="0"/>
                <a:ea typeface="Aptos" panose="020B0004020202020204" pitchFamily="34" charset="0"/>
                <a:cs typeface="Times New Roman" panose="02020603050405020304" pitchFamily="18" charset="0"/>
              </a:rPr>
              <a:t>Medio termine (12 mesi):</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iniziano a comparire differenze significative a favore del long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b="1" kern="100" dirty="0">
                <a:effectLst/>
                <a:latin typeface="Candara" panose="020E0502030303020204" pitchFamily="34" charset="0"/>
                <a:ea typeface="Aptos" panose="020B0004020202020204" pitchFamily="34" charset="0"/>
                <a:cs typeface="Times New Roman" panose="02020603050405020304" pitchFamily="18" charset="0"/>
              </a:rPr>
              <a:t>Lungo termine (36–48 mesi):</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il vantaggio del long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diventa robusto e statisticamente significativo, con maggiore %TWL.</a:t>
            </a:r>
          </a:p>
          <a:p>
            <a:pPr algn="just">
              <a:lnSpc>
                <a:spcPct val="107000"/>
              </a:lnSpc>
              <a:spcAft>
                <a:spcPts val="800"/>
              </a:spcAft>
              <a:buNone/>
            </a:pPr>
            <a:r>
              <a:rPr lang="it-IT" sz="2400" kern="100" dirty="0">
                <a:effectLst/>
                <a:latin typeface="Candara" panose="020E0502030303020204" pitchFamily="34" charset="0"/>
                <a:ea typeface="Aptos" panose="020B0004020202020204" pitchFamily="34" charset="0"/>
                <a:cs typeface="Times New Roman" panose="02020603050405020304" pitchFamily="18" charset="0"/>
              </a:rPr>
              <a:t>In sintesi: il long BP </a:t>
            </a:r>
            <a:r>
              <a:rPr lang="it-IT" sz="24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400" kern="100" dirty="0">
                <a:effectLst/>
                <a:latin typeface="Candara" panose="020E0502030303020204" pitchFamily="34" charset="0"/>
                <a:ea typeface="Aptos" panose="020B0004020202020204" pitchFamily="34" charset="0"/>
                <a:cs typeface="Times New Roman" panose="02020603050405020304" pitchFamily="18" charset="0"/>
              </a:rPr>
              <a:t> non porta benefici immediati, ovvero nel post operatorio, ma garantisce una perdita di peso superiore e più sostenuta nel tempo (soprattutto dopo i 12 mesi).</a:t>
            </a:r>
          </a:p>
          <a:p>
            <a:pPr>
              <a:lnSpc>
                <a:spcPct val="107000"/>
              </a:lnSpc>
              <a:spcAft>
                <a:spcPts val="800"/>
              </a:spcAft>
              <a:buNone/>
            </a:pPr>
            <a:r>
              <a:rPr lang="it-IT" sz="10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16531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8EC436A-01B9-17BB-2E58-3C75AD92FB04}"/>
              </a:ext>
            </a:extLst>
          </p:cNvPr>
          <p:cNvSpPr txBox="1"/>
          <p:nvPr/>
        </p:nvSpPr>
        <p:spPr>
          <a:xfrm>
            <a:off x="5781359" y="184454"/>
            <a:ext cx="6232461" cy="5933932"/>
          </a:xfrm>
          <a:prstGeom prst="rect">
            <a:avLst/>
          </a:prstGeom>
          <a:noFill/>
        </p:spPr>
        <p:txBody>
          <a:bodyPr wrap="square">
            <a:spAutoFit/>
          </a:bodyPr>
          <a:lstStyle/>
          <a:p>
            <a:pPr algn="just">
              <a:lnSpc>
                <a:spcPct val="107000"/>
              </a:lnSpc>
              <a:spcAft>
                <a:spcPts val="800"/>
              </a:spcAft>
              <a:buNone/>
            </a:pPr>
            <a:r>
              <a:rPr lang="it-IT" sz="2000" b="1" kern="100" dirty="0">
                <a:effectLst/>
                <a:latin typeface="Candara" panose="020E0502030303020204" pitchFamily="34" charset="0"/>
                <a:ea typeface="Aptos" panose="020B0004020202020204" pitchFamily="34" charset="0"/>
                <a:cs typeface="Times New Roman" panose="02020603050405020304" pitchFamily="18" charset="0"/>
              </a:rPr>
              <a:t>Risultati complessivi (Total): </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la differenza delle medie globale è di </a:t>
            </a:r>
            <a:r>
              <a:rPr lang="it-IT" sz="2000" kern="100" dirty="0">
                <a:latin typeface="Candara" panose="020E0502030303020204" pitchFamily="34" charset="0"/>
                <a:ea typeface="Aptos" panose="020B0004020202020204" pitchFamily="34" charset="0"/>
                <a:cs typeface="Times New Roman" panose="02020603050405020304" pitchFamily="18" charset="0"/>
              </a:rPr>
              <a:t>6.39</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(95% CI </a:t>
            </a:r>
            <a:r>
              <a:rPr lang="it-IT" sz="2000" kern="100" dirty="0">
                <a:latin typeface="Candara" panose="020E0502030303020204" pitchFamily="34" charset="0"/>
                <a:ea typeface="Aptos" panose="020B0004020202020204" pitchFamily="34" charset="0"/>
                <a:cs typeface="Times New Roman" panose="02020603050405020304" pitchFamily="18" charset="0"/>
              </a:rPr>
              <a:t>5.00</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7.79), a favore del long BP </a:t>
            </a:r>
            <a:r>
              <a:rPr lang="it-IT" sz="20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Inoltre il test delle differenze tra i sottogruppi analizzati indica che l’effetto del trattamento è molto diverso e tende a variare nel tempo.</a:t>
            </a:r>
          </a:p>
          <a:p>
            <a:pPr algn="just">
              <a:lnSpc>
                <a:spcPct val="107000"/>
              </a:lnSpc>
              <a:spcAft>
                <a:spcPts val="800"/>
              </a:spcAft>
              <a:buNone/>
            </a:pPr>
            <a:r>
              <a:rPr lang="it-IT" sz="2000" b="1" kern="100" dirty="0">
                <a:effectLst/>
                <a:latin typeface="Candara" panose="020E0502030303020204" pitchFamily="34" charset="0"/>
                <a:ea typeface="Aptos" panose="020B0004020202020204" pitchFamily="34" charset="0"/>
                <a:cs typeface="Times New Roman" panose="02020603050405020304" pitchFamily="18" charset="0"/>
              </a:rPr>
              <a:t>Commento finale:</a:t>
            </a:r>
            <a:endParaRPr lang="it-IT" sz="2000" kern="100" dirty="0">
              <a:effectLst/>
              <a:latin typeface="Candara" panose="020E0502030303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000" b="1" kern="100" dirty="0">
                <a:effectLst/>
                <a:latin typeface="Candara" panose="020E0502030303020204" pitchFamily="34" charset="0"/>
                <a:ea typeface="Aptos" panose="020B0004020202020204" pitchFamily="34" charset="0"/>
                <a:cs typeface="Times New Roman" panose="02020603050405020304" pitchFamily="18" charset="0"/>
              </a:rPr>
              <a:t>Breve termine (3–6 mesi):</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effetti già visibili.</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000" b="1" kern="100" dirty="0">
                <a:effectLst/>
                <a:latin typeface="Candara" panose="020E0502030303020204" pitchFamily="34" charset="0"/>
                <a:ea typeface="Aptos" panose="020B0004020202020204" pitchFamily="34" charset="0"/>
                <a:cs typeface="Times New Roman" panose="02020603050405020304" pitchFamily="18" charset="0"/>
              </a:rPr>
              <a:t>Medio termine (12 mesi):</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effetti già visibili.</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000" b="1" kern="100" dirty="0">
                <a:effectLst/>
                <a:latin typeface="Candara" panose="020E0502030303020204" pitchFamily="34" charset="0"/>
                <a:ea typeface="Aptos" panose="020B0004020202020204" pitchFamily="34" charset="0"/>
                <a:cs typeface="Times New Roman" panose="02020603050405020304" pitchFamily="18" charset="0"/>
              </a:rPr>
              <a:t>Lungo termine (36–48 mesi):</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l’effetto si stabilizza.</a:t>
            </a:r>
          </a:p>
          <a:p>
            <a:pPr algn="just">
              <a:lnSpc>
                <a:spcPct val="107000"/>
              </a:lnSpc>
              <a:spcAft>
                <a:spcPts val="800"/>
              </a:spcAft>
              <a:buNone/>
            </a:pPr>
            <a:r>
              <a:rPr lang="it-IT" sz="2000" kern="100" dirty="0">
                <a:effectLst/>
                <a:latin typeface="Candara" panose="020E0502030303020204" pitchFamily="34" charset="0"/>
                <a:ea typeface="Aptos" panose="020B0004020202020204" pitchFamily="34" charset="0"/>
                <a:cs typeface="Times New Roman" panose="02020603050405020304" pitchFamily="18" charset="0"/>
              </a:rPr>
              <a:t>La long BP </a:t>
            </a:r>
            <a:r>
              <a:rPr lang="it-IT" sz="2000" kern="100" dirty="0" err="1">
                <a:effectLst/>
                <a:latin typeface="Candara" panose="020E0502030303020204" pitchFamily="34" charset="0"/>
                <a:ea typeface="Aptos" panose="020B0004020202020204" pitchFamily="34" charset="0"/>
                <a:cs typeface="Times New Roman" panose="02020603050405020304" pitchFamily="18" charset="0"/>
              </a:rPr>
              <a:t>limb</a:t>
            </a:r>
            <a:r>
              <a:rPr lang="it-IT" sz="2000" kern="100" dirty="0">
                <a:effectLst/>
                <a:latin typeface="Candara" panose="020E0502030303020204" pitchFamily="34" charset="0"/>
                <a:ea typeface="Aptos" panose="020B0004020202020204" pitchFamily="34" charset="0"/>
                <a:cs typeface="Times New Roman" panose="02020603050405020304" pitchFamily="18" charset="0"/>
              </a:rPr>
              <a:t> è associata ad una perdita di peso in eccesso significativamente maggiore rispetto alla short, con un effetto che sembra aumentare fino a 36 mesi e poi stabilizzarsi. L’eterogeneità rimane bassa, indicando una buona coerenza tra gli studi. L’effetto complessivo è altamente significativo (P&lt;0.00001).</a:t>
            </a:r>
          </a:p>
          <a:p>
            <a:pPr>
              <a:lnSpc>
                <a:spcPct val="107000"/>
              </a:lnSpc>
              <a:spcAft>
                <a:spcPts val="800"/>
              </a:spcAft>
              <a:buNone/>
            </a:pPr>
            <a:r>
              <a:rPr lang="it-IT"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6" name="Immagine 5">
            <a:extLst>
              <a:ext uri="{FF2B5EF4-FFF2-40B4-BE49-F238E27FC236}">
                <a16:creationId xmlns:a16="http://schemas.microsoft.com/office/drawing/2014/main" id="{47C32C2F-9C75-B041-F2E1-C3CA7E9C772A}"/>
              </a:ext>
            </a:extLst>
          </p:cNvPr>
          <p:cNvPicPr>
            <a:picLocks noChangeAspect="1"/>
          </p:cNvPicPr>
          <p:nvPr/>
        </p:nvPicPr>
        <p:blipFill>
          <a:blip r:embed="rId3"/>
          <a:stretch>
            <a:fillRect/>
          </a:stretch>
        </p:blipFill>
        <p:spPr>
          <a:xfrm>
            <a:off x="0" y="464870"/>
            <a:ext cx="5781359" cy="5832000"/>
          </a:xfrm>
          <a:prstGeom prst="rect">
            <a:avLst/>
          </a:prstGeom>
        </p:spPr>
      </p:pic>
    </p:spTree>
    <p:extLst>
      <p:ext uri="{BB962C8B-B14F-4D97-AF65-F5344CB8AC3E}">
        <p14:creationId xmlns:p14="http://schemas.microsoft.com/office/powerpoint/2010/main" val="457835682"/>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4513</TotalTime>
  <Words>2207</Words>
  <Application>Microsoft Macintosh PowerPoint</Application>
  <PresentationFormat>Widescreen</PresentationFormat>
  <Paragraphs>132</Paragraphs>
  <Slides>19</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Aptos</vt:lpstr>
      <vt:lpstr>Calibri</vt:lpstr>
      <vt:lpstr>Candara</vt:lpstr>
      <vt:lpstr>Symbol</vt:lpstr>
      <vt:lpstr>URWPalladioL</vt:lpstr>
      <vt:lpstr>Wingdings</vt:lpstr>
      <vt:lpstr>RetrospectVTI</vt:lpstr>
      <vt:lpstr>Short limb o long limb? Questo è il dilemma</vt:lpstr>
      <vt:lpstr>ROUX-EN-Y- GASTRIC        BYPASSBYPASS</vt:lpstr>
      <vt:lpstr> </vt:lpstr>
      <vt:lpstr>Presentazione standard di PowerPoint</vt:lpstr>
      <vt:lpstr>Results after matching</vt:lpstr>
      <vt:lpstr>Articolo </vt:lpstr>
      <vt:lpstr>Presentazione standard di PowerPoint</vt:lpstr>
      <vt:lpstr>Presentazione standard di PowerPoint</vt:lpstr>
      <vt:lpstr>Presentazione standard di PowerPoint</vt:lpstr>
      <vt:lpstr>Presentazione standard di PowerPoint</vt:lpstr>
      <vt:lpstr>Complicanze</vt:lpstr>
      <vt:lpstr>Effetti metabolici</vt:lpstr>
      <vt:lpstr>Effetti sul Microbiota</vt:lpstr>
      <vt:lpstr>Controllo del T2DM</vt:lpstr>
      <vt:lpstr>Presentazione standard di PowerPoint</vt:lpstr>
      <vt:lpstr>Valutazioni nutrizionali e sul GIQLI</vt:lpstr>
      <vt:lpstr>LAL  ≥ 100  SAL &lt;100 </vt:lpstr>
      <vt:lpstr>LIMITI DEGLI STUDI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roby isernia</cp:lastModifiedBy>
  <cp:revision>81</cp:revision>
  <dcterms:created xsi:type="dcterms:W3CDTF">2022-02-27T17:36:31Z</dcterms:created>
  <dcterms:modified xsi:type="dcterms:W3CDTF">2025-10-26T11:01:08Z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